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71" r:id="rId6"/>
    <p:sldId id="272" r:id="rId7"/>
    <p:sldId id="273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238"/>
    <a:srgbClr val="1864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81" autoAdjust="0"/>
    <p:restoredTop sz="90929"/>
  </p:normalViewPr>
  <p:slideViewPr>
    <p:cSldViewPr>
      <p:cViewPr>
        <p:scale>
          <a:sx n="75" d="100"/>
          <a:sy n="75" d="100"/>
        </p:scale>
        <p:origin x="-612" y="-66"/>
      </p:cViewPr>
      <p:guideLst>
        <p:guide orient="horz" pos="576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28900"/>
            <a:ext cx="7772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076" name="Picture 4" descr="header-ch3.gif                                                 00463CA1 Macintosh                      BE4B3FBF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 userDrawn="1"/>
        </p:nvSpPr>
        <p:spPr bwMode="auto">
          <a:xfrm>
            <a:off x="0" y="492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13.1 Ecologists Study Relationships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bldLvl="5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914400"/>
            <a:ext cx="2171700" cy="252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914400"/>
            <a:ext cx="6362700" cy="25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76700" cy="199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447800"/>
            <a:ext cx="4076700" cy="199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9topbar.jpg                                                    006EF729 Macintosh                      BE4B3FBF: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70802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144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3058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0" y="476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29.4 </a:t>
            </a:r>
            <a:r>
              <a:rPr lang="en-US" sz="2800" b="1">
                <a:solidFill>
                  <a:schemeClr val="bg1"/>
                </a:solidFill>
                <a:cs typeface="Times New Roman" charset="0"/>
              </a:rPr>
              <a:t>Central and Peripheral Nervous Systems</a:t>
            </a:r>
            <a:r>
              <a:rPr lang="en-US" sz="2800" b="1">
                <a:solidFill>
                  <a:schemeClr val="bg1"/>
                </a:solidFill>
                <a:cs typeface="Times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bldLvl="5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marL="2841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+mj-lt"/>
          <a:ea typeface="+mj-ea"/>
          <a:cs typeface="+mj-cs"/>
        </a:defRPr>
      </a:lvl1pPr>
      <a:lvl2pPr marL="2841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</a:defRPr>
      </a:lvl2pPr>
      <a:lvl3pPr marL="2841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</a:defRPr>
      </a:lvl3pPr>
      <a:lvl4pPr marL="2841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</a:defRPr>
      </a:lvl4pPr>
      <a:lvl5pPr marL="2841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</a:defRPr>
      </a:lvl5pPr>
      <a:lvl6pPr marL="7413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</a:defRPr>
      </a:lvl6pPr>
      <a:lvl7pPr marL="11985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</a:defRPr>
      </a:lvl7pPr>
      <a:lvl8pPr marL="16557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</a:defRPr>
      </a:lvl8pPr>
      <a:lvl9pPr marL="21129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·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800100"/>
            <a:ext cx="8610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/>
            <a:r>
              <a:rPr lang="en-US" b="1">
                <a:solidFill>
                  <a:srgbClr val="186496"/>
                </a:solidFill>
              </a:rPr>
              <a:t>KEY CONCEPT </a:t>
            </a:r>
            <a:br>
              <a:rPr lang="en-US" b="1">
                <a:solidFill>
                  <a:srgbClr val="186496"/>
                </a:solidFill>
              </a:rPr>
            </a:br>
            <a:r>
              <a:rPr lang="en-US" b="1">
                <a:cs typeface="Times New Roman" charset="0"/>
              </a:rPr>
              <a:t>The central nervous system interprets information, and the peripheral nervous system gathers and transmits information. </a:t>
            </a:r>
          </a:p>
        </p:txBody>
      </p:sp>
      <p:pic>
        <p:nvPicPr>
          <p:cNvPr id="12295" name="Picture 7" descr="bhspe-0929co-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628900"/>
            <a:ext cx="5343525" cy="3924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793750"/>
            <a:ext cx="8915400" cy="457200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The nervous system’s two parts work together.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362075"/>
            <a:ext cx="8582025" cy="895350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The CNS includes the brain, brain stem, and spinal cord.</a:t>
            </a:r>
          </a:p>
          <a:p>
            <a:r>
              <a:rPr lang="en-US">
                <a:cs typeface="Times New Roman" charset="0"/>
              </a:rPr>
              <a:t>The PNS includes four systems of nerves.</a:t>
            </a:r>
          </a:p>
        </p:txBody>
      </p:sp>
      <p:pic>
        <p:nvPicPr>
          <p:cNvPr id="17413" name="Picture 5" descr="C:\Documents and Settings\alpana.dubey\My Documents\Alpana\7TH_NOV\ch_29\ina's\bhspe-092904-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7575" y="2514600"/>
            <a:ext cx="1952625" cy="422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610600" cy="457200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The CNS and PNS pass signals between one another.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533400" y="1358900"/>
            <a:ext cx="85820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>
                <a:cs typeface="Times New Roman" charset="0"/>
              </a:rPr>
              <a:t>Sensory receptor generates impulse.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>
                <a:cs typeface="Times New Roman" charset="0"/>
              </a:rPr>
              <a:t>PNS passes impulse to CNS.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>
                <a:cs typeface="Times New Roman" charset="0"/>
              </a:rPr>
              <a:t>CNS interprets impulse.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>
                <a:cs typeface="Times New Roman" charset="0"/>
              </a:rPr>
              <a:t>CNS passes impulse to PNS.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>
                <a:cs typeface="Times New Roman" charset="0"/>
              </a:rPr>
              <a:t>PNS stimulates a response.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2" autoUpdateAnimBg="0" advAuto="0"/>
      <p:bldP spid="19464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5" name="Picture 21" descr="0888_bhspe-092904.p1.jpg                                       00066E95 Macintosh                      BEB7E0B0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143000"/>
            <a:ext cx="4191000" cy="2505075"/>
          </a:xfrm>
          <a:prstGeom prst="rect">
            <a:avLst/>
          </a:prstGeom>
          <a:noFill/>
        </p:spPr>
      </p:pic>
      <p:pic>
        <p:nvPicPr>
          <p:cNvPr id="21529" name="Picture 25" descr="888a.gif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8588" y="3895725"/>
            <a:ext cx="2668587" cy="2962275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800100"/>
            <a:ext cx="8915400" cy="457200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The CNS processes information.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5888"/>
            <a:ext cx="4191000" cy="2428875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The brain has three parts. </a:t>
            </a:r>
          </a:p>
          <a:p>
            <a:pPr lvl="1"/>
            <a:r>
              <a:rPr lang="en-US">
                <a:cs typeface="Times New Roman" charset="0"/>
              </a:rPr>
              <a:t>cerebrum controls thought, movement, emotion</a:t>
            </a:r>
          </a:p>
          <a:p>
            <a:pPr lvl="1"/>
            <a:r>
              <a:rPr lang="en-US">
                <a:cs typeface="Times New Roman" charset="0"/>
              </a:rPr>
              <a:t>cerebellum allows for balance</a:t>
            </a:r>
          </a:p>
        </p:txBody>
      </p:sp>
      <p:grpSp>
        <p:nvGrpSpPr>
          <p:cNvPr id="21532" name="Group 28"/>
          <p:cNvGrpSpPr>
            <a:grpSpLocks/>
          </p:cNvGrpSpPr>
          <p:nvPr/>
        </p:nvGrpSpPr>
        <p:grpSpPr bwMode="auto">
          <a:xfrm>
            <a:off x="4803775" y="4876800"/>
            <a:ext cx="1981200" cy="977900"/>
            <a:chOff x="3584" y="3064"/>
            <a:chExt cx="1248" cy="616"/>
          </a:xfrm>
        </p:grpSpPr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 flipH="1" flipV="1">
              <a:off x="4128" y="3168"/>
              <a:ext cx="672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3584" y="3064"/>
              <a:ext cx="57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300" b="1"/>
                <a:t>midbrain</a:t>
              </a:r>
            </a:p>
          </p:txBody>
        </p:sp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 flipH="1" flipV="1">
              <a:off x="4128" y="3312"/>
              <a:ext cx="704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3800" y="3208"/>
              <a:ext cx="43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b="1"/>
                <a:t>pons</a:t>
              </a:r>
            </a:p>
          </p:txBody>
        </p:sp>
        <p:sp>
          <p:nvSpPr>
            <p:cNvPr id="21519" name="Text Box 15"/>
            <p:cNvSpPr txBox="1">
              <a:spLocks noChangeArrowheads="1"/>
            </p:cNvSpPr>
            <p:nvPr/>
          </p:nvSpPr>
          <p:spPr bwMode="auto">
            <a:xfrm>
              <a:off x="3664" y="3372"/>
              <a:ext cx="67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b="1"/>
                <a:t>medulla oblongata</a:t>
              </a:r>
            </a:p>
          </p:txBody>
        </p:sp>
        <p:sp>
          <p:nvSpPr>
            <p:cNvPr id="21520" name="Line 16"/>
            <p:cNvSpPr>
              <a:spLocks noChangeShapeType="1"/>
            </p:cNvSpPr>
            <p:nvPr/>
          </p:nvSpPr>
          <p:spPr bwMode="auto">
            <a:xfrm flipH="1" flipV="1">
              <a:off x="4128" y="3472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523875" y="3797300"/>
            <a:ext cx="3514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>
                <a:cs typeface="Times New Roman" charset="0"/>
              </a:rPr>
              <a:t>brain stem controls basic life functions </a:t>
            </a:r>
          </a:p>
        </p:txBody>
      </p:sp>
      <p:grpSp>
        <p:nvGrpSpPr>
          <p:cNvPr id="21533" name="Group 29"/>
          <p:cNvGrpSpPr>
            <a:grpSpLocks/>
          </p:cNvGrpSpPr>
          <p:nvPr/>
        </p:nvGrpSpPr>
        <p:grpSpPr bwMode="auto">
          <a:xfrm>
            <a:off x="4191000" y="4813300"/>
            <a:ext cx="714375" cy="1143000"/>
            <a:chOff x="3198" y="3024"/>
            <a:chExt cx="450" cy="720"/>
          </a:xfrm>
        </p:grpSpPr>
        <p:sp>
          <p:nvSpPr>
            <p:cNvPr id="21530" name="AutoShape 26"/>
            <p:cNvSpPr>
              <a:spLocks/>
            </p:cNvSpPr>
            <p:nvPr/>
          </p:nvSpPr>
          <p:spPr bwMode="auto">
            <a:xfrm>
              <a:off x="3600" y="3024"/>
              <a:ext cx="48" cy="720"/>
            </a:xfrm>
            <a:prstGeom prst="leftBrace">
              <a:avLst>
                <a:gd name="adj1" fmla="val 12500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1" name="Text Box 27"/>
            <p:cNvSpPr txBox="1">
              <a:spLocks noChangeArrowheads="1"/>
            </p:cNvSpPr>
            <p:nvPr/>
          </p:nvSpPr>
          <p:spPr bwMode="auto">
            <a:xfrm>
              <a:off x="3198" y="3207"/>
              <a:ext cx="40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Brain</a:t>
              </a:r>
              <a:br>
                <a:rPr lang="en-US" sz="1400" b="1"/>
              </a:br>
              <a:r>
                <a:rPr lang="en-US" sz="1400" b="1"/>
                <a:t>stem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build="p" bldLvl="2" autoUpdateAnimBg="0"/>
      <p:bldP spid="21527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610600" cy="457200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The brain stem has three parts.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33400" y="1358900"/>
            <a:ext cx="4800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>
                <a:cs typeface="Times New Roman" charset="0"/>
              </a:rPr>
              <a:t>midbrain controls some reflexes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>
                <a:cs typeface="Times New Roman" charset="0"/>
              </a:rPr>
              <a:t>pons regulates breathing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>
                <a:cs typeface="Times New Roman" charset="0"/>
              </a:rPr>
              <a:t>medulla oblongata controls heart function, swallowing, coughing</a:t>
            </a:r>
          </a:p>
        </p:txBody>
      </p:sp>
      <p:pic>
        <p:nvPicPr>
          <p:cNvPr id="28677" name="Picture 5" descr="C:\Documents and Settings\alpana.dubey\My Documents\Alpana\7TH_NOV\ch_29\ina's\bhspe-092904-0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4675" y="838200"/>
            <a:ext cx="2640013" cy="5791200"/>
          </a:xfrm>
          <a:prstGeom prst="rect">
            <a:avLst/>
          </a:prstGeom>
          <a:noFill/>
        </p:spPr>
      </p:pic>
      <p:grpSp>
        <p:nvGrpSpPr>
          <p:cNvPr id="28700" name="Group 28"/>
          <p:cNvGrpSpPr>
            <a:grpSpLocks/>
          </p:cNvGrpSpPr>
          <p:nvPr/>
        </p:nvGrpSpPr>
        <p:grpSpPr bwMode="auto">
          <a:xfrm>
            <a:off x="5410200" y="1905000"/>
            <a:ext cx="1752600" cy="306388"/>
            <a:chOff x="3572" y="1200"/>
            <a:chExt cx="1104" cy="193"/>
          </a:xfrm>
        </p:grpSpPr>
        <p:sp>
          <p:nvSpPr>
            <p:cNvPr id="28681" name="Line 9"/>
            <p:cNvSpPr>
              <a:spLocks noChangeShapeType="1"/>
            </p:cNvSpPr>
            <p:nvPr/>
          </p:nvSpPr>
          <p:spPr bwMode="auto">
            <a:xfrm flipH="1">
              <a:off x="4090" y="1200"/>
              <a:ext cx="586" cy="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>
              <a:off x="3572" y="1210"/>
              <a:ext cx="57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b="1"/>
                <a:t>midbrain</a:t>
              </a:r>
            </a:p>
          </p:txBody>
        </p:sp>
      </p:grpSp>
      <p:grpSp>
        <p:nvGrpSpPr>
          <p:cNvPr id="28701" name="Group 29"/>
          <p:cNvGrpSpPr>
            <a:grpSpLocks/>
          </p:cNvGrpSpPr>
          <p:nvPr/>
        </p:nvGrpSpPr>
        <p:grpSpPr bwMode="auto">
          <a:xfrm>
            <a:off x="5538788" y="2133600"/>
            <a:ext cx="1581150" cy="822325"/>
            <a:chOff x="3653" y="1344"/>
            <a:chExt cx="996" cy="518"/>
          </a:xfrm>
        </p:grpSpPr>
        <p:sp>
          <p:nvSpPr>
            <p:cNvPr id="28686" name="Text Box 14"/>
            <p:cNvSpPr txBox="1">
              <a:spLocks noChangeArrowheads="1"/>
            </p:cNvSpPr>
            <p:nvPr/>
          </p:nvSpPr>
          <p:spPr bwMode="auto">
            <a:xfrm>
              <a:off x="3653" y="1554"/>
              <a:ext cx="62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b="1"/>
                <a:t>medulla oblongata</a:t>
              </a:r>
            </a:p>
          </p:txBody>
        </p:sp>
        <p:sp>
          <p:nvSpPr>
            <p:cNvPr id="28687" name="Line 15"/>
            <p:cNvSpPr>
              <a:spLocks noChangeShapeType="1"/>
            </p:cNvSpPr>
            <p:nvPr/>
          </p:nvSpPr>
          <p:spPr bwMode="auto">
            <a:xfrm flipH="1">
              <a:off x="4138" y="1344"/>
              <a:ext cx="511" cy="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02" name="Group 30"/>
          <p:cNvGrpSpPr>
            <a:grpSpLocks/>
          </p:cNvGrpSpPr>
          <p:nvPr/>
        </p:nvGrpSpPr>
        <p:grpSpPr bwMode="auto">
          <a:xfrm>
            <a:off x="7239000" y="1981200"/>
            <a:ext cx="1119188" cy="493713"/>
            <a:chOff x="4739" y="1248"/>
            <a:chExt cx="705" cy="311"/>
          </a:xfrm>
        </p:grpSpPr>
        <p:sp>
          <p:nvSpPr>
            <p:cNvPr id="28685" name="Text Box 13"/>
            <p:cNvSpPr txBox="1">
              <a:spLocks noChangeArrowheads="1"/>
            </p:cNvSpPr>
            <p:nvPr/>
          </p:nvSpPr>
          <p:spPr bwMode="auto">
            <a:xfrm>
              <a:off x="5075" y="1376"/>
              <a:ext cx="36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b="1"/>
                <a:t>pons</a:t>
              </a:r>
            </a:p>
          </p:txBody>
        </p:sp>
        <p:sp>
          <p:nvSpPr>
            <p:cNvPr id="28698" name="Line 26"/>
            <p:cNvSpPr>
              <a:spLocks noChangeShapeType="1"/>
            </p:cNvSpPr>
            <p:nvPr/>
          </p:nvSpPr>
          <p:spPr bwMode="auto">
            <a:xfrm>
              <a:off x="4739" y="1248"/>
              <a:ext cx="383" cy="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autoUpdateAnimBg="0" advAuto="0"/>
      <p:bldP spid="28676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610600" cy="457200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The spinal cord controls reflexes. 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33400" y="1358900"/>
            <a:ext cx="85820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>
                <a:cs typeface="Times New Roman" charset="0"/>
              </a:rPr>
              <a:t>sensory neuron sends impulse to spinal cord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>
                <a:cs typeface="Times New Roman" charset="0"/>
              </a:rPr>
              <a:t>spinal cord directs impulse to motor neuron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>
                <a:cs typeface="Times New Roman" charset="0"/>
              </a:rPr>
              <a:t>does not involve the brain</a:t>
            </a:r>
          </a:p>
        </p:txBody>
      </p:sp>
      <p:pic>
        <p:nvPicPr>
          <p:cNvPr id="30725" name="Picture 5" descr="C:\Documents and Settings\alpana.dubey\My Documents\Alpana\7TH_NOV\ch_29\bhspe-092904-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950" y="2819400"/>
            <a:ext cx="3200400" cy="3810000"/>
          </a:xfrm>
          <a:prstGeom prst="rect">
            <a:avLst/>
          </a:prstGeom>
          <a:noFill/>
        </p:spPr>
      </p:pic>
      <p:grpSp>
        <p:nvGrpSpPr>
          <p:cNvPr id="30740" name="Group 20"/>
          <p:cNvGrpSpPr>
            <a:grpSpLocks/>
          </p:cNvGrpSpPr>
          <p:nvPr/>
        </p:nvGrpSpPr>
        <p:grpSpPr bwMode="auto">
          <a:xfrm>
            <a:off x="1981200" y="2833688"/>
            <a:ext cx="1924050" cy="566737"/>
            <a:chOff x="1356" y="1833"/>
            <a:chExt cx="1212" cy="357"/>
          </a:xfrm>
        </p:grpSpPr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1356" y="1833"/>
              <a:ext cx="81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b="1"/>
                <a:t>interneuron</a:t>
              </a:r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>
              <a:off x="1992" y="1950"/>
              <a:ext cx="57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39" name="Group 19"/>
          <p:cNvGrpSpPr>
            <a:grpSpLocks/>
          </p:cNvGrpSpPr>
          <p:nvPr/>
        </p:nvGrpSpPr>
        <p:grpSpPr bwMode="auto">
          <a:xfrm>
            <a:off x="4114800" y="3949700"/>
            <a:ext cx="1600200" cy="595313"/>
            <a:chOff x="2688" y="2553"/>
            <a:chExt cx="1008" cy="375"/>
          </a:xfrm>
        </p:grpSpPr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>
              <a:off x="3456" y="264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2688" y="2553"/>
              <a:ext cx="96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b="1"/>
                <a:t>motor neurons</a:t>
              </a: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>
              <a:off x="3360" y="2640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38" name="Group 18"/>
          <p:cNvGrpSpPr>
            <a:grpSpLocks/>
          </p:cNvGrpSpPr>
          <p:nvPr/>
        </p:nvGrpSpPr>
        <p:grpSpPr bwMode="auto">
          <a:xfrm>
            <a:off x="3200400" y="4419600"/>
            <a:ext cx="1524000" cy="381000"/>
            <a:chOff x="2016" y="2880"/>
            <a:chExt cx="960" cy="240"/>
          </a:xfrm>
        </p:grpSpPr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2016" y="2880"/>
              <a:ext cx="96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b="1"/>
                <a:t>sensory neuron</a:t>
              </a:r>
            </a:p>
          </p:txBody>
        </p:sp>
        <p:sp>
          <p:nvSpPr>
            <p:cNvPr id="30735" name="Line 15"/>
            <p:cNvSpPr>
              <a:spLocks noChangeShapeType="1"/>
            </p:cNvSpPr>
            <p:nvPr/>
          </p:nvSpPr>
          <p:spPr bwMode="auto">
            <a:xfrm>
              <a:off x="2832" y="297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utoUpdateAnimBg="0" advAuto="0"/>
      <p:bldP spid="30723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800100"/>
            <a:ext cx="8915400" cy="457200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The PNS links the CNS to muscles and other organs.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9538"/>
            <a:ext cx="8582025" cy="1625600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The somatic nervous system regulates voluntary movements.</a:t>
            </a:r>
          </a:p>
          <a:p>
            <a:r>
              <a:rPr lang="en-US">
                <a:cs typeface="Times New Roman" charset="0"/>
              </a:rPr>
              <a:t>The autonomic nervous system controls involuntary, functions</a:t>
            </a:r>
          </a:p>
        </p:txBody>
      </p:sp>
      <p:pic>
        <p:nvPicPr>
          <p:cNvPr id="31751" name="Picture 7" descr="0890_bhspe-092904.p1B.jpg                                      00066E95 Macintosh                      BEB7E0B0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794000"/>
            <a:ext cx="3217863" cy="2387600"/>
          </a:xfrm>
          <a:prstGeom prst="rect">
            <a:avLst/>
          </a:prstGeom>
          <a:noFill/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533400" y="2997200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>
                <a:cs typeface="Times New Roman" charset="0"/>
              </a:rPr>
              <a:t>sympathetic nervous system: “fight vs. flight” 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533400" y="3813175"/>
            <a:ext cx="4343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>
                <a:cs typeface="Times New Roman" charset="0"/>
              </a:rPr>
              <a:t>parasympathetic nervous system: calms the body, conserves energy </a:t>
            </a:r>
          </a:p>
        </p:txBody>
      </p:sp>
      <p:pic>
        <p:nvPicPr>
          <p:cNvPr id="31754" name="Picture 10" descr="0890_bhspe-092904.p1C.jpg                                      00066E95 Macintosh                      BEB7E0B0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168900"/>
            <a:ext cx="3600450" cy="1246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bldLvl="2" autoUpdateAnimBg="0"/>
      <p:bldP spid="31752" grpId="0" build="p" bldLvl="2" autoUpdateAnimBg="0"/>
      <p:bldP spid="31753" grpId="0" build="p" bldLvl="2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204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Times</vt:lpstr>
      <vt:lpstr>Arial</vt:lpstr>
      <vt:lpstr>Times New Roman</vt:lpstr>
      <vt:lpstr>Blank Presentation</vt:lpstr>
      <vt:lpstr>Slide 1</vt:lpstr>
      <vt:lpstr>The nervous system’s two parts work together. </vt:lpstr>
      <vt:lpstr>Slide 3</vt:lpstr>
      <vt:lpstr>The CNS processes information. </vt:lpstr>
      <vt:lpstr>Slide 5</vt:lpstr>
      <vt:lpstr>Slide 6</vt:lpstr>
      <vt:lpstr>The PNS links the CNS to muscles and other organs.</vt:lpstr>
    </vt:vector>
  </TitlesOfParts>
  <Company>뿿��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McDougal Littell</dc:creator>
  <cp:lastModifiedBy>srjarret</cp:lastModifiedBy>
  <cp:revision>143</cp:revision>
  <dcterms:created xsi:type="dcterms:W3CDTF">2006-09-14T16:17:10Z</dcterms:created>
  <dcterms:modified xsi:type="dcterms:W3CDTF">2014-09-04T15:44:08Z</dcterms:modified>
</cp:coreProperties>
</file>