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3" r:id="rId2"/>
    <p:sldId id="279" r:id="rId3"/>
    <p:sldId id="265" r:id="rId4"/>
    <p:sldId id="266" r:id="rId5"/>
    <p:sldId id="281" r:id="rId6"/>
    <p:sldId id="282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38"/>
    <a:srgbClr val="1864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1" autoAdjust="0"/>
    <p:restoredTop sz="90929"/>
  </p:normalViewPr>
  <p:slideViewPr>
    <p:cSldViewPr>
      <p:cViewPr>
        <p:scale>
          <a:sx n="75" d="100"/>
          <a:sy n="75" d="100"/>
        </p:scale>
        <p:origin x="-522" y="-66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76" name="Picture 4" descr="header-ch3.gif                                                 00463CA1 Macintosh                      BE4B3FBF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13.1 Ecologists Study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52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5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9topbar.jpg                                                    006EF729 Macintosh                      BE4B3FBF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80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305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476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34.3 </a:t>
            </a:r>
            <a:r>
              <a:rPr lang="en-US" sz="2800" b="1">
                <a:solidFill>
                  <a:schemeClr val="bg1"/>
                </a:solidFill>
                <a:cs typeface="Times New Roman" charset="0"/>
              </a:rPr>
              <a:t>Fetal Development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2pPr>
      <a:lvl3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3pPr>
      <a:lvl4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4pPr>
      <a:lvl5pPr marL="2841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·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47700" y="1028700"/>
            <a:ext cx="8496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b="1">
                <a:solidFill>
                  <a:srgbClr val="186496"/>
                </a:solidFill>
              </a:rPr>
              <a:t>KEY CONCEPT </a:t>
            </a:r>
            <a:br>
              <a:rPr lang="en-US" b="1">
                <a:solidFill>
                  <a:srgbClr val="186496"/>
                </a:solidFill>
              </a:rPr>
            </a:br>
            <a:r>
              <a:rPr lang="en-US" b="1">
                <a:cs typeface="Times New Roman" charset="0"/>
              </a:rPr>
              <a:t>Development progresses in stages from zygote to fetus.</a:t>
            </a:r>
          </a:p>
        </p:txBody>
      </p:sp>
      <p:pic>
        <p:nvPicPr>
          <p:cNvPr id="12295" name="Picture 7" descr="C:\Documents and Settings\amit.gaur\Desktop\8nov\img\bhspe-0934co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25" y="2403475"/>
            <a:ext cx="5794375" cy="4200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08038"/>
            <a:ext cx="8915400" cy="822325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fertilized egg implants into the uterus and is nourished by the placenta and umbilical cord.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496300" cy="457200"/>
          </a:xfrm>
        </p:spPr>
        <p:txBody>
          <a:bodyPr/>
          <a:lstStyle/>
          <a:p>
            <a:pPr lvl="1"/>
            <a:r>
              <a:rPr lang="en-US">
                <a:cs typeface="Times New Roman" charset="0"/>
              </a:rPr>
              <a:t>ectoderm develops into skin and nervous system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33400" y="173037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cs typeface="Times New Roman" charset="0"/>
              </a:rPr>
              <a:t>The zygote becomes a blastocyst and implants in the uterus.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3400" y="2946400"/>
            <a:ext cx="84963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mesoderm develops into Internal tissues and organs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endoderm develops into digestive organs and their lining</a:t>
            </a:r>
          </a:p>
        </p:txBody>
      </p: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2133600" y="4141788"/>
            <a:ext cx="3733800" cy="2563812"/>
            <a:chOff x="1920" y="2622"/>
            <a:chExt cx="2352" cy="1615"/>
          </a:xfrm>
        </p:grpSpPr>
        <p:pic>
          <p:nvPicPr>
            <p:cNvPr id="39944" name="Picture 8" descr="C:\Documents and Settings\alpana.dubey\My Documents\Alpana\8th_nov\34_images\bhspe-093403-0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0" y="2622"/>
              <a:ext cx="1853" cy="1615"/>
            </a:xfrm>
            <a:prstGeom prst="rect">
              <a:avLst/>
            </a:prstGeom>
            <a:noFill/>
          </p:spPr>
        </p:pic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3202" y="2807"/>
              <a:ext cx="356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3629" y="3038"/>
              <a:ext cx="64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blastocyst</a:t>
              </a: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3486" y="3318"/>
              <a:ext cx="6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uterine wall</a:t>
              </a: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632" y="3387"/>
              <a:ext cx="8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3060" y="3665"/>
              <a:ext cx="85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/>
                <a:t>Implantation of blastocyst</a:t>
              </a:r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2561" y="3541"/>
              <a:ext cx="463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52" name="Picture 16" descr="C:\Documents and Settings\amit.gaur\Desktop\8nov\img\bhspe-093403-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27513"/>
            <a:ext cx="2590800" cy="2436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bldLvl="2" autoUpdateAnimBg="0"/>
      <p:bldP spid="39940" grpId="0" autoUpdateAnimBg="0"/>
      <p:bldP spid="3994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Documents and Settings\alpana.dubey\My Documents\Alpana\8th_nov\34_images\bhspe-093403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563" y="762000"/>
            <a:ext cx="3170237" cy="5257800"/>
          </a:xfrm>
          <a:prstGeom prst="rect">
            <a:avLst/>
          </a:prstGeom>
          <a:noFill/>
        </p:spPr>
      </p:pic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4191000" y="3200400"/>
            <a:ext cx="2732088" cy="1903413"/>
            <a:chOff x="2949" y="2304"/>
            <a:chExt cx="1721" cy="1199"/>
          </a:xfrm>
        </p:grpSpPr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>
              <a:off x="3648" y="2373"/>
              <a:ext cx="1022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3062" y="2304"/>
              <a:ext cx="63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300" b="1"/>
                <a:t>placenta</a:t>
              </a: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954" y="2540"/>
              <a:ext cx="69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300" b="1"/>
                <a:t>umbilical cord</a:t>
              </a: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V="1">
              <a:off x="3600" y="2528"/>
              <a:ext cx="107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H="1">
              <a:off x="3553" y="2942"/>
              <a:ext cx="914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3145" y="2942"/>
              <a:ext cx="45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300" b="1"/>
                <a:t>uterus</a:t>
              </a:r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949" y="3320"/>
              <a:ext cx="79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300" b="1"/>
                <a:t>amniotic sac</a:t>
              </a: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V="1">
              <a:off x="3706" y="2994"/>
              <a:ext cx="813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28700"/>
            <a:ext cx="8610600" cy="457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blastocyst becomes an embryo.</a:t>
            </a:r>
            <a:r>
              <a:rPr lang="en-US">
                <a:cs typeface="Times" charset="0"/>
              </a:rPr>
              <a:t>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33400" y="1473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cs typeface="Times New Roman" charset="0"/>
              </a:rPr>
              <a:t>Embryonic membranes protect and nourish the embryo.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533400" y="1905000"/>
            <a:ext cx="3962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amniotic sac cushions embryo.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placenta connects mother and embryo.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umbilical cord connects embryo to placenta.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 advAuto="0"/>
      <p:bldP spid="19463" grpId="0" build="p" bldLvl="2" autoUpdateAnimBg="0"/>
      <p:bldP spid="1947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17563"/>
            <a:ext cx="8915400" cy="822325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A zygote develops into a fully formed fetus in about 38 weeks.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739900"/>
            <a:ext cx="8582025" cy="89535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Human pregnancies are divided into trimesters. </a:t>
            </a:r>
            <a:endParaRPr lang="en-US">
              <a:cs typeface="Times" charset="0"/>
            </a:endParaRPr>
          </a:p>
          <a:p>
            <a:pPr lvl="1"/>
            <a:r>
              <a:rPr lang="en-US">
                <a:cs typeface="Times New Roman" charset="0"/>
              </a:rPr>
              <a:t>1st trimester: body plan and early development</a:t>
            </a:r>
          </a:p>
        </p:txBody>
      </p:sp>
      <p:pic>
        <p:nvPicPr>
          <p:cNvPr id="21515" name="Picture 11" descr="1037_bhspe-093403.p1A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895600"/>
            <a:ext cx="4953000" cy="3513138"/>
          </a:xfrm>
          <a:prstGeom prst="rect">
            <a:avLst/>
          </a:prstGeom>
          <a:noFill/>
        </p:spPr>
      </p:pic>
      <p:pic>
        <p:nvPicPr>
          <p:cNvPr id="21516" name="Picture 12" descr=" 1037a.jpg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0" y="2898775"/>
            <a:ext cx="3632200" cy="350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61975" y="977900"/>
            <a:ext cx="858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2nd trimester: fetus more active, developed</a:t>
            </a:r>
            <a:r>
              <a:rPr lang="en-US">
                <a:cs typeface="Times" charset="0"/>
              </a:rPr>
              <a:t> </a:t>
            </a:r>
          </a:p>
        </p:txBody>
      </p:sp>
      <p:pic>
        <p:nvPicPr>
          <p:cNvPr id="41994" name="Picture 10" descr="1037_bhspe-093403.p1B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5775"/>
            <a:ext cx="4648200" cy="2968625"/>
          </a:xfrm>
          <a:prstGeom prst="rect">
            <a:avLst/>
          </a:prstGeom>
          <a:noFill/>
        </p:spPr>
      </p:pic>
      <p:pic>
        <p:nvPicPr>
          <p:cNvPr id="41995" name="Picture 11" descr=" 1037b.jpg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60538"/>
            <a:ext cx="4191000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1975" y="977900"/>
            <a:ext cx="858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3rd trimester: all organs fully formed</a:t>
            </a:r>
          </a:p>
        </p:txBody>
      </p:sp>
      <p:pic>
        <p:nvPicPr>
          <p:cNvPr id="43018" name="Picture 10" descr="1037_bhspe-093403.p1C.gif                                      00066E95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87513"/>
            <a:ext cx="5281613" cy="3322637"/>
          </a:xfrm>
          <a:prstGeom prst="rect">
            <a:avLst/>
          </a:prstGeom>
          <a:noFill/>
        </p:spPr>
      </p:pic>
      <p:pic>
        <p:nvPicPr>
          <p:cNvPr id="43019" name="Picture 11" descr=" 1037c.jpg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675" y="1676400"/>
            <a:ext cx="3095625" cy="3360738"/>
          </a:xfrm>
          <a:prstGeom prst="rect">
            <a:avLst/>
          </a:prstGeom>
          <a:noFill/>
        </p:spPr>
      </p:pic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0"/>
            <a:ext cx="8610600" cy="457200"/>
          </a:xfrm>
          <a:noFill/>
          <a:ln/>
        </p:spPr>
        <p:txBody>
          <a:bodyPr/>
          <a:lstStyle/>
          <a:p>
            <a:r>
              <a:rPr lang="en-US">
                <a:cs typeface="Times New Roman" charset="0"/>
              </a:rPr>
              <a:t>After about 38 weeks, fetus is ready to be born.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17563"/>
            <a:ext cx="8915400" cy="822325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mother affects the fetus, and pregnancy affects the mother.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739900"/>
            <a:ext cx="8582025" cy="13335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fetus depends on the mother for all its nutrition.</a:t>
            </a:r>
          </a:p>
          <a:p>
            <a:pPr lvl="1"/>
            <a:r>
              <a:rPr lang="en-US">
                <a:cs typeface="Times New Roman" charset="0"/>
              </a:rPr>
              <a:t>mother's diet must support fetal health</a:t>
            </a:r>
          </a:p>
          <a:p>
            <a:pPr lvl="1"/>
            <a:r>
              <a:rPr lang="en-US">
                <a:cs typeface="Times New Roman" charset="0"/>
              </a:rPr>
              <a:t>mother must avoid toxic chemicals</a:t>
            </a:r>
          </a:p>
        </p:txBody>
      </p:sp>
      <p:pic>
        <p:nvPicPr>
          <p:cNvPr id="30724" name="Picture 4" descr="C:\Documents and Settings\amit.gaur\Desktop\8nov\img\bhspe-0934oi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825" y="3200400"/>
            <a:ext cx="4575175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028700"/>
            <a:ext cx="8610600" cy="822325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The mother’s health is affected by pregnancy in a number of ways.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1828800"/>
            <a:ext cx="4953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increase in Calories and body weight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pregnancy hormones affecting homeostasis </a:t>
            </a:r>
            <a:endParaRPr lang="en-US">
              <a:cs typeface="Times" charset="0"/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>
                <a:cs typeface="Times New Roman" charset="0"/>
              </a:rPr>
              <a:t>regular medical checkups needed </a:t>
            </a:r>
          </a:p>
        </p:txBody>
      </p:sp>
      <p:pic>
        <p:nvPicPr>
          <p:cNvPr id="31748" name="Picture 4" descr="C:\Documents and Settings\amit.gaur\Desktop\8nov\img\bhspe-093403-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28511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2" autoUpdateAnimBg="0" advAuto="0"/>
      <p:bldP spid="31747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212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</vt:lpstr>
      <vt:lpstr>Arial</vt:lpstr>
      <vt:lpstr>Times New Roman</vt:lpstr>
      <vt:lpstr>Blank Presentation</vt:lpstr>
      <vt:lpstr>Slide 1</vt:lpstr>
      <vt:lpstr>The fertilized egg implants into the uterus and is nourished by the placenta and umbilical cord.</vt:lpstr>
      <vt:lpstr>Slide 3</vt:lpstr>
      <vt:lpstr>A zygote develops into a fully formed fetus in about 38 weeks.</vt:lpstr>
      <vt:lpstr>Slide 5</vt:lpstr>
      <vt:lpstr>Slide 6</vt:lpstr>
      <vt:lpstr>The mother affects the fetus, and pregnancy affects the mother.</vt:lpstr>
      <vt:lpstr>Slide 8</vt:lpstr>
    </vt:vector>
  </TitlesOfParts>
  <Company>뿿��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srjarret</cp:lastModifiedBy>
  <cp:revision>159</cp:revision>
  <dcterms:created xsi:type="dcterms:W3CDTF">2006-09-14T16:17:10Z</dcterms:created>
  <dcterms:modified xsi:type="dcterms:W3CDTF">2014-09-04T15:34:49Z</dcterms:modified>
</cp:coreProperties>
</file>