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79" r:id="rId3"/>
    <p:sldId id="281" r:id="rId4"/>
    <p:sldId id="316" r:id="rId5"/>
    <p:sldId id="351" r:id="rId6"/>
    <p:sldId id="332" r:id="rId7"/>
    <p:sldId id="290" r:id="rId8"/>
    <p:sldId id="291" r:id="rId9"/>
    <p:sldId id="322" r:id="rId10"/>
    <p:sldId id="292" r:id="rId11"/>
    <p:sldId id="328" r:id="rId12"/>
    <p:sldId id="329" r:id="rId13"/>
    <p:sldId id="282" r:id="rId14"/>
    <p:sldId id="333" r:id="rId15"/>
    <p:sldId id="317" r:id="rId16"/>
    <p:sldId id="283" r:id="rId17"/>
    <p:sldId id="318" r:id="rId18"/>
    <p:sldId id="289" r:id="rId19"/>
    <p:sldId id="288" r:id="rId20"/>
    <p:sldId id="321" r:id="rId21"/>
    <p:sldId id="285" r:id="rId22"/>
    <p:sldId id="286" r:id="rId23"/>
    <p:sldId id="334" r:id="rId24"/>
    <p:sldId id="335" r:id="rId25"/>
    <p:sldId id="320" r:id="rId26"/>
    <p:sldId id="284" r:id="rId27"/>
    <p:sldId id="319" r:id="rId28"/>
    <p:sldId id="293" r:id="rId29"/>
    <p:sldId id="352" r:id="rId30"/>
    <p:sldId id="336" r:id="rId31"/>
    <p:sldId id="337" r:id="rId32"/>
    <p:sldId id="338" r:id="rId33"/>
    <p:sldId id="339" r:id="rId34"/>
    <p:sldId id="296" r:id="rId35"/>
    <p:sldId id="353" r:id="rId36"/>
    <p:sldId id="340" r:id="rId37"/>
    <p:sldId id="314" r:id="rId38"/>
    <p:sldId id="341" r:id="rId39"/>
    <p:sldId id="342" r:id="rId40"/>
    <p:sldId id="350" r:id="rId41"/>
    <p:sldId id="315" r:id="rId42"/>
    <p:sldId id="343" r:id="rId43"/>
    <p:sldId id="344" r:id="rId44"/>
    <p:sldId id="297" r:id="rId45"/>
    <p:sldId id="345" r:id="rId46"/>
    <p:sldId id="325" r:id="rId47"/>
    <p:sldId id="299" r:id="rId48"/>
    <p:sldId id="354" r:id="rId49"/>
    <p:sldId id="324" r:id="rId50"/>
  </p:sldIdLst>
  <p:sldSz cx="9144000" cy="6858000" type="screen4x3"/>
  <p:notesSz cx="6858000" cy="9144000"/>
  <p:custDataLst>
    <p:tags r:id="rId52"/>
  </p:custDataLst>
  <p:defaultTextStyle>
    <a:defPPr>
      <a:defRPr lang="en-US"/>
    </a:defPPr>
    <a:lvl1pPr algn="l" rtl="0" fontAlgn="base">
      <a:spcBef>
        <a:spcPct val="0"/>
      </a:spcBef>
      <a:spcAft>
        <a:spcPct val="0"/>
      </a:spcAft>
      <a:defRPr sz="2400" kern="1200">
        <a:solidFill>
          <a:srgbClr val="FF0000"/>
        </a:solidFill>
        <a:latin typeface="Arial" charset="0"/>
        <a:ea typeface="+mn-ea"/>
        <a:cs typeface="+mn-cs"/>
      </a:defRPr>
    </a:lvl1pPr>
    <a:lvl2pPr marL="457200" algn="l" rtl="0" fontAlgn="base">
      <a:spcBef>
        <a:spcPct val="0"/>
      </a:spcBef>
      <a:spcAft>
        <a:spcPct val="0"/>
      </a:spcAft>
      <a:defRPr sz="2400" kern="1200">
        <a:solidFill>
          <a:srgbClr val="FF0000"/>
        </a:solidFill>
        <a:latin typeface="Arial" charset="0"/>
        <a:ea typeface="+mn-ea"/>
        <a:cs typeface="+mn-cs"/>
      </a:defRPr>
    </a:lvl2pPr>
    <a:lvl3pPr marL="914400" algn="l" rtl="0" fontAlgn="base">
      <a:spcBef>
        <a:spcPct val="0"/>
      </a:spcBef>
      <a:spcAft>
        <a:spcPct val="0"/>
      </a:spcAft>
      <a:defRPr sz="2400" kern="1200">
        <a:solidFill>
          <a:srgbClr val="FF0000"/>
        </a:solidFill>
        <a:latin typeface="Arial" charset="0"/>
        <a:ea typeface="+mn-ea"/>
        <a:cs typeface="+mn-cs"/>
      </a:defRPr>
    </a:lvl3pPr>
    <a:lvl4pPr marL="1371600" algn="l" rtl="0" fontAlgn="base">
      <a:spcBef>
        <a:spcPct val="0"/>
      </a:spcBef>
      <a:spcAft>
        <a:spcPct val="0"/>
      </a:spcAft>
      <a:defRPr sz="2400" kern="1200">
        <a:solidFill>
          <a:srgbClr val="FF0000"/>
        </a:solidFill>
        <a:latin typeface="Arial" charset="0"/>
        <a:ea typeface="+mn-ea"/>
        <a:cs typeface="+mn-cs"/>
      </a:defRPr>
    </a:lvl4pPr>
    <a:lvl5pPr marL="1828800" algn="l" rtl="0" fontAlgn="base">
      <a:spcBef>
        <a:spcPct val="0"/>
      </a:spcBef>
      <a:spcAft>
        <a:spcPct val="0"/>
      </a:spcAft>
      <a:defRPr sz="2400" kern="1200">
        <a:solidFill>
          <a:srgbClr val="FF0000"/>
        </a:solidFill>
        <a:latin typeface="Arial" charset="0"/>
        <a:ea typeface="+mn-ea"/>
        <a:cs typeface="+mn-cs"/>
      </a:defRPr>
    </a:lvl5pPr>
    <a:lvl6pPr marL="2286000" algn="l" defTabSz="914400" rtl="0" eaLnBrk="1" latinLnBrk="0" hangingPunct="1">
      <a:defRPr sz="2400" kern="1200">
        <a:solidFill>
          <a:srgbClr val="FF0000"/>
        </a:solidFill>
        <a:latin typeface="Arial" charset="0"/>
        <a:ea typeface="+mn-ea"/>
        <a:cs typeface="+mn-cs"/>
      </a:defRPr>
    </a:lvl6pPr>
    <a:lvl7pPr marL="2743200" algn="l" defTabSz="914400" rtl="0" eaLnBrk="1" latinLnBrk="0" hangingPunct="1">
      <a:defRPr sz="2400" kern="1200">
        <a:solidFill>
          <a:srgbClr val="FF0000"/>
        </a:solidFill>
        <a:latin typeface="Arial" charset="0"/>
        <a:ea typeface="+mn-ea"/>
        <a:cs typeface="+mn-cs"/>
      </a:defRPr>
    </a:lvl7pPr>
    <a:lvl8pPr marL="3200400" algn="l" defTabSz="914400" rtl="0" eaLnBrk="1" latinLnBrk="0" hangingPunct="1">
      <a:defRPr sz="2400" kern="1200">
        <a:solidFill>
          <a:srgbClr val="FF0000"/>
        </a:solidFill>
        <a:latin typeface="Arial" charset="0"/>
        <a:ea typeface="+mn-ea"/>
        <a:cs typeface="+mn-cs"/>
      </a:defRPr>
    </a:lvl8pPr>
    <a:lvl9pPr marL="3657600" algn="l" defTabSz="914400" rtl="0" eaLnBrk="1" latinLnBrk="0" hangingPunct="1">
      <a:defRPr sz="2400" kern="1200">
        <a:solidFill>
          <a:srgbClr val="FF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4499" autoAdjust="0"/>
  </p:normalViewPr>
  <p:slideViewPr>
    <p:cSldViewPr>
      <p:cViewPr varScale="1">
        <p:scale>
          <a:sx n="74" d="100"/>
          <a:sy n="74" d="100"/>
        </p:scale>
        <p:origin x="-10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935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325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35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35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935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4328894-C056-400A-B0BA-D763C068BFF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FB1195E-63B9-451F-BC22-697311F3BFE7}" type="slidenum">
              <a:rPr lang="en-US" smtClean="0"/>
              <a:pPr/>
              <a:t>1</a:t>
            </a:fld>
            <a:endParaRPr lang="en-US" smtClean="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760AEB7-6FF2-40FC-9357-67FBFC74A52E}" type="slidenum">
              <a:rPr lang="en-US" smtClean="0"/>
              <a:pPr/>
              <a:t>11</a:t>
            </a:fld>
            <a:endParaRPr lang="en-US" smtClean="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D2F8BF8-F2C3-4EEF-BF6A-ECDD8703EC0C}" type="slidenum">
              <a:rPr lang="en-US" smtClean="0"/>
              <a:pPr/>
              <a:t>12</a:t>
            </a:fld>
            <a:endParaRPr lang="en-US" smtClean="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0AF7815-B79B-464B-AF67-1FDA13CE81CF}" type="slidenum">
              <a:rPr lang="en-US" smtClean="0"/>
              <a:pPr/>
              <a:t>13</a:t>
            </a:fld>
            <a:endParaRPr lang="en-US" smtClean="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386A0A2-B325-483F-9EC0-D4669BD1CDDC}" type="slidenum">
              <a:rPr lang="en-US" smtClean="0"/>
              <a:pPr/>
              <a:t>14</a:t>
            </a:fld>
            <a:endParaRPr lang="en-US" smtClean="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58F2B52-323D-4E31-8CE2-886076C0E167}" type="slidenum">
              <a:rPr lang="en-US" smtClean="0"/>
              <a:pPr/>
              <a:t>15</a:t>
            </a:fld>
            <a:endParaRPr lang="en-US" smtClean="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48EE41A-74D8-4674-AE1C-CEFC38B1F807}" type="slidenum">
              <a:rPr lang="en-US" smtClean="0"/>
              <a:pPr/>
              <a:t>16</a:t>
            </a:fld>
            <a:endParaRPr lang="en-US" smtClean="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E7258B0-6D7E-4C4F-ADB8-20802488EE5D}" type="slidenum">
              <a:rPr lang="en-US" smtClean="0"/>
              <a:pPr/>
              <a:t>17</a:t>
            </a:fld>
            <a:endParaRPr lang="en-US" smtClean="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A0B2BC3-90DA-4663-ABF9-30AB922743FB}" type="slidenum">
              <a:rPr lang="en-US" smtClean="0"/>
              <a:pPr/>
              <a:t>18</a:t>
            </a:fld>
            <a:endParaRPr lang="en-US" smtClean="0"/>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046BFDC-24A1-4231-B607-2F21EA3441EF}" type="slidenum">
              <a:rPr lang="en-US" smtClean="0"/>
              <a:pPr/>
              <a:t>19</a:t>
            </a:fld>
            <a:endParaRPr lang="en-US" smtClean="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6C0C1D1-CE87-4F31-A186-752A1DA5EC45}" type="slidenum">
              <a:rPr lang="en-US" smtClean="0"/>
              <a:pPr/>
              <a:t>20</a:t>
            </a:fld>
            <a:endParaRPr lang="en-US" smtClean="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094CAD9-D348-4FAB-AA15-D42EFEC8FB16}" type="slidenum">
              <a:rPr lang="en-US" smtClean="0"/>
              <a:pPr/>
              <a:t>2</a:t>
            </a:fld>
            <a:endParaRPr lang="en-US" smtClean="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EB111C5-3512-4D8F-9276-288782F6715D}" type="slidenum">
              <a:rPr lang="en-US" smtClean="0"/>
              <a:pPr/>
              <a:t>21</a:t>
            </a:fld>
            <a:endParaRPr lang="en-US" smtClean="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4058B4C-611D-4D8B-8749-3C1D1DE4C0E4}" type="slidenum">
              <a:rPr lang="en-US" smtClean="0"/>
              <a:pPr/>
              <a:t>22</a:t>
            </a:fld>
            <a:endParaRPr lang="en-US" smtClean="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223E736-1716-4836-B24A-7688171B11B5}" type="slidenum">
              <a:rPr lang="en-US" smtClean="0"/>
              <a:pPr/>
              <a:t>23</a:t>
            </a:fld>
            <a:endParaRPr lang="en-US" smtClean="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7284715-E621-4840-A280-CEA74C9F463E}" type="slidenum">
              <a:rPr lang="en-US" smtClean="0"/>
              <a:pPr/>
              <a:t>24</a:t>
            </a:fld>
            <a:endParaRPr lang="en-US" smtClean="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AE36278-4ABE-4DB2-BB19-70DCE2B5010C}" type="slidenum">
              <a:rPr lang="en-US" smtClean="0"/>
              <a:pPr/>
              <a:t>25</a:t>
            </a:fld>
            <a:endParaRPr lang="en-US" smtClean="0"/>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48F9873-BF15-4FC4-8CBD-E0DDD0D72E48}" type="slidenum">
              <a:rPr lang="en-US" smtClean="0"/>
              <a:pPr/>
              <a:t>26</a:t>
            </a:fld>
            <a:endParaRPr lang="en-US" smtClean="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291C3AA-7D0D-4404-9370-14817E4F8A00}" type="slidenum">
              <a:rPr lang="en-US" smtClean="0"/>
              <a:pPr/>
              <a:t>27</a:t>
            </a:fld>
            <a:endParaRPr lang="en-US" smtClean="0"/>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5AA9C82-2479-45DE-A8FF-D2F5E1BCFDF7}" type="slidenum">
              <a:rPr lang="en-US" smtClean="0"/>
              <a:pPr/>
              <a:t>28</a:t>
            </a:fld>
            <a:endParaRPr lang="en-US" smtClean="0"/>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391769A-7B91-4AB7-A1F9-302EC8BF3FA8}" type="slidenum">
              <a:rPr lang="en-US" smtClean="0"/>
              <a:pPr/>
              <a:t>30</a:t>
            </a:fld>
            <a:endParaRPr lang="en-US" smtClean="0"/>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2B120BE-A997-4127-B872-CBBD929F9970}" type="slidenum">
              <a:rPr lang="en-US" smtClean="0"/>
              <a:pPr/>
              <a:t>31</a:t>
            </a:fld>
            <a:endParaRPr lang="en-US" smtClean="0"/>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5E7C140-406D-4063-8886-19604A7509B6}" type="slidenum">
              <a:rPr lang="en-US" smtClean="0"/>
              <a:pPr/>
              <a:t>3</a:t>
            </a:fld>
            <a:endParaRPr lang="en-US" smtClean="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B2DDBB9-C957-4FAE-A938-8C4045A82CA5}" type="slidenum">
              <a:rPr lang="en-US" smtClean="0"/>
              <a:pPr/>
              <a:t>32</a:t>
            </a:fld>
            <a:endParaRPr lang="en-US" smtClean="0"/>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11AA0BB-94BF-470F-8676-9C1706653843}" type="slidenum">
              <a:rPr lang="en-US" smtClean="0"/>
              <a:pPr/>
              <a:t>33</a:t>
            </a:fld>
            <a:endParaRPr lang="en-US" smtClean="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54B6F64-56C7-41E4-A688-AED9AFF5B390}" type="slidenum">
              <a:rPr lang="en-US" smtClean="0"/>
              <a:pPr/>
              <a:t>34</a:t>
            </a:fld>
            <a:endParaRPr lang="en-US" smtClean="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BDBBA3E1-1D74-4E50-BEA0-674C6A1FF610}" type="slidenum">
              <a:rPr lang="en-US" smtClean="0"/>
              <a:pPr/>
              <a:t>36</a:t>
            </a:fld>
            <a:endParaRPr lang="en-US" smtClean="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9C7A2FF4-8168-4323-9F17-E304837B5C62}" type="slidenum">
              <a:rPr lang="en-US" smtClean="0"/>
              <a:pPr/>
              <a:t>37</a:t>
            </a:fld>
            <a:endParaRPr lang="en-US" smtClean="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6A4527E8-68C3-4542-9930-B311DFDF79A5}" type="slidenum">
              <a:rPr lang="en-US" smtClean="0"/>
              <a:pPr/>
              <a:t>38</a:t>
            </a:fld>
            <a:endParaRPr lang="en-US" smtClean="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6822DA3-15E6-4076-8FA2-9407F3B9514F}" type="slidenum">
              <a:rPr lang="en-US" smtClean="0"/>
              <a:pPr/>
              <a:t>39</a:t>
            </a:fld>
            <a:endParaRPr lang="en-US" smtClean="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20851AC-503F-43C4-A843-7AC8D580F22F}" type="slidenum">
              <a:rPr lang="en-US" smtClean="0"/>
              <a:pPr/>
              <a:t>41</a:t>
            </a:fld>
            <a:endParaRPr lang="en-US" smtClean="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3FBD5BC-3E92-437C-914C-2E4015E147D9}" type="slidenum">
              <a:rPr lang="en-US" smtClean="0"/>
              <a:pPr/>
              <a:t>42</a:t>
            </a:fld>
            <a:endParaRPr lang="en-US" smtClean="0"/>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4E02F56-CD93-4C3D-858A-0F8F268C4FF2}" type="slidenum">
              <a:rPr lang="en-US" smtClean="0"/>
              <a:pPr/>
              <a:t>43</a:t>
            </a:fld>
            <a:endParaRPr lang="en-US" smtClean="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8A6B097-62EC-47F2-A574-79B6A69BD9FA}" type="slidenum">
              <a:rPr lang="en-US" smtClean="0"/>
              <a:pPr/>
              <a:t>4</a:t>
            </a:fld>
            <a:endParaRPr lang="en-US" smtClean="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DA53F49-1EA7-47BA-9956-7E3E54E28B08}" type="slidenum">
              <a:rPr lang="en-US" smtClean="0"/>
              <a:pPr/>
              <a:t>44</a:t>
            </a:fld>
            <a:endParaRPr lang="en-US" smtClean="0"/>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1A91C8C5-27FB-4AE4-B71A-31B11AD1910C}" type="slidenum">
              <a:rPr lang="en-US" smtClean="0"/>
              <a:pPr/>
              <a:t>45</a:t>
            </a:fld>
            <a:endParaRPr lang="en-US" smtClean="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96E33FD-25DF-40EA-BAA9-65EFBA64FB5C}" type="slidenum">
              <a:rPr lang="en-US" smtClean="0"/>
              <a:pPr/>
              <a:t>46</a:t>
            </a:fld>
            <a:endParaRPr lang="en-US" smtClean="0"/>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8910766-8B12-45F0-AABD-22852BA8349A}" type="slidenum">
              <a:rPr lang="en-US" smtClean="0"/>
              <a:pPr/>
              <a:t>47</a:t>
            </a:fld>
            <a:endParaRPr lang="en-US" smtClean="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C272917-4F4F-46FD-A190-FAD56D834E1A}" type="slidenum">
              <a:rPr lang="en-US" smtClean="0"/>
              <a:pPr/>
              <a:t>49</a:t>
            </a:fld>
            <a:endParaRPr lang="en-US" smtClean="0"/>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B3B2480-59BB-490F-98F0-EBB254CC1E38}" type="slidenum">
              <a:rPr lang="en-US" smtClean="0"/>
              <a:pPr/>
              <a:t>6</a:t>
            </a:fld>
            <a:endParaRPr lang="en-US" smtClean="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025F231-64DB-406A-A0F0-F0A0A73CBD19}" type="slidenum">
              <a:rPr lang="en-US" smtClean="0"/>
              <a:pPr/>
              <a:t>7</a:t>
            </a:fld>
            <a:endParaRPr lang="en-US" smtClean="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7C0CB23-019D-431D-9385-173EB1276294}" type="slidenum">
              <a:rPr lang="en-US" smtClean="0"/>
              <a:pPr/>
              <a:t>8</a:t>
            </a:fld>
            <a:endParaRPr lang="en-US" smtClean="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4276AB7-9D98-46A9-9719-A93F80094EF5}" type="slidenum">
              <a:rPr lang="en-US" smtClean="0"/>
              <a:pPr/>
              <a:t>9</a:t>
            </a:fld>
            <a:endParaRPr lang="en-US" smtClean="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F7143A5-4A7E-4537-BF80-6B6ABE07A221}" type="slidenum">
              <a:rPr lang="en-US" smtClean="0"/>
              <a:pPr/>
              <a:t>10</a:t>
            </a:fld>
            <a:endParaRPr lang="en-US" smtClean="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transition>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transition>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3627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transition>
    <p:pull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0"/>
            <a:ext cx="86868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3810000"/>
            <a:ext cx="86868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transition>
    <p:pull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066800"/>
            <a:ext cx="4267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267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transition>
    <p:pull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066800"/>
            <a:ext cx="4267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0"/>
            <a:ext cx="42672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0000"/>
            <a:ext cx="42672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transition>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transition>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0"/>
            <a:ext cx="426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26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transition>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transition>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transition>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transition>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transition>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endParaRPr lang="en-US"/>
          </a:p>
        </p:txBody>
      </p:sp>
    </p:spTree>
  </p:cSld>
  <p:clrMapOvr>
    <a:masterClrMapping/>
  </p:clrMapOvr>
  <p:transition>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066800"/>
            <a:ext cx="8686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sldNum" sz="quarter" idx="4"/>
          </p:nvPr>
        </p:nvSpPr>
        <p:spPr bwMode="auto">
          <a:xfrm>
            <a:off x="5715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defRPr>
            </a:lvl1pPr>
          </a:lstStyle>
          <a:p>
            <a:pPr>
              <a:defRPr/>
            </a:pPr>
            <a:endParaRPr lang="en-US"/>
          </a:p>
        </p:txBody>
      </p:sp>
      <p:sp>
        <p:nvSpPr>
          <p:cNvPr id="1032" name="Rectangle 8"/>
          <p:cNvSpPr>
            <a:spLocks noChangeArrowheads="1"/>
          </p:cNvSpPr>
          <p:nvPr userDrawn="1"/>
        </p:nvSpPr>
        <p:spPr bwMode="auto">
          <a:xfrm>
            <a:off x="8534400" y="6400800"/>
            <a:ext cx="390525" cy="304800"/>
          </a:xfrm>
          <a:prstGeom prst="rect">
            <a:avLst/>
          </a:prstGeom>
          <a:noFill/>
          <a:ln w="9525">
            <a:noFill/>
            <a:miter lim="800000"/>
            <a:headEnd/>
            <a:tailEnd/>
          </a:ln>
          <a:effectLst/>
        </p:spPr>
        <p:txBody>
          <a:bodyPr wrap="none">
            <a:spAutoFit/>
          </a:bodyPr>
          <a:lstStyle/>
          <a:p>
            <a:pPr>
              <a:defRPr/>
            </a:pPr>
            <a:fld id="{363C3690-A243-44C0-B791-5BC990FE3C57}" type="slidenum">
              <a:rPr lang="en-US" sz="1400">
                <a:solidFill>
                  <a:srgbClr val="FFFF00"/>
                </a:solidFill>
                <a:latin typeface="Times New Roman" pitchFamily="18" charset="0"/>
              </a:rPr>
              <a:pPr>
                <a:defRPr/>
              </a:pPr>
              <a:t>‹#›</a:t>
            </a:fld>
            <a:endParaRPr lang="en-US" sz="1400">
              <a:solidFill>
                <a:srgbClr val="FFFF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righ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wipe(left)">
                                      <p:cBhvr>
                                        <p:cTn id="17" dur="500"/>
                                        <p:tgtEl>
                                          <p:spTgt spid="10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wipe(left)">
                                      <p:cBhvr>
                                        <p:cTn id="22" dur="500"/>
                                        <p:tgtEl>
                                          <p:spTgt spid="10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Effect transition="in" filter="wipe(left)">
                                      <p:cBhvr>
                                        <p:cTn id="27" dur="500"/>
                                        <p:tgtEl>
                                          <p:spTgt spid="10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Effect transition="in" filter="wipe(left)">
                                      <p:cBhvr>
                                        <p:cTn id="3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bldLvl="5" autoUpdateAnimBg="0">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3200">
          <a:solidFill>
            <a:srgbClr val="FFFF00"/>
          </a:solidFill>
          <a:latin typeface="+mj-lt"/>
          <a:ea typeface="+mj-ea"/>
          <a:cs typeface="+mj-cs"/>
        </a:defRPr>
      </a:lvl1pPr>
      <a:lvl2pPr algn="ctr" rtl="0" eaLnBrk="0" fontAlgn="base" hangingPunct="0">
        <a:spcBef>
          <a:spcPct val="0"/>
        </a:spcBef>
        <a:spcAft>
          <a:spcPct val="0"/>
        </a:spcAft>
        <a:defRPr sz="3200">
          <a:solidFill>
            <a:srgbClr val="FFFF00"/>
          </a:solidFill>
          <a:latin typeface="Arial" charset="0"/>
        </a:defRPr>
      </a:lvl2pPr>
      <a:lvl3pPr algn="ctr" rtl="0" eaLnBrk="0" fontAlgn="base" hangingPunct="0">
        <a:spcBef>
          <a:spcPct val="0"/>
        </a:spcBef>
        <a:spcAft>
          <a:spcPct val="0"/>
        </a:spcAft>
        <a:defRPr sz="3200">
          <a:solidFill>
            <a:srgbClr val="FFFF00"/>
          </a:solidFill>
          <a:latin typeface="Arial" charset="0"/>
        </a:defRPr>
      </a:lvl3pPr>
      <a:lvl4pPr algn="ctr" rtl="0" eaLnBrk="0" fontAlgn="base" hangingPunct="0">
        <a:spcBef>
          <a:spcPct val="0"/>
        </a:spcBef>
        <a:spcAft>
          <a:spcPct val="0"/>
        </a:spcAft>
        <a:defRPr sz="3200">
          <a:solidFill>
            <a:srgbClr val="FFFF00"/>
          </a:solidFill>
          <a:latin typeface="Arial" charset="0"/>
        </a:defRPr>
      </a:lvl4pPr>
      <a:lvl5pPr algn="ctr" rtl="0" eaLnBrk="0" fontAlgn="base" hangingPunct="0">
        <a:spcBef>
          <a:spcPct val="0"/>
        </a:spcBef>
        <a:spcAft>
          <a:spcPct val="0"/>
        </a:spcAft>
        <a:defRPr sz="3200">
          <a:solidFill>
            <a:srgbClr val="FFFF00"/>
          </a:solidFill>
          <a:latin typeface="Arial" charset="0"/>
        </a:defRPr>
      </a:lvl5pPr>
      <a:lvl6pPr marL="457200" algn="ctr" rtl="0" fontAlgn="base">
        <a:spcBef>
          <a:spcPct val="0"/>
        </a:spcBef>
        <a:spcAft>
          <a:spcPct val="0"/>
        </a:spcAft>
        <a:defRPr sz="3200">
          <a:solidFill>
            <a:srgbClr val="FFFF00"/>
          </a:solidFill>
          <a:latin typeface="Arial" charset="0"/>
        </a:defRPr>
      </a:lvl6pPr>
      <a:lvl7pPr marL="914400" algn="ctr" rtl="0" fontAlgn="base">
        <a:spcBef>
          <a:spcPct val="0"/>
        </a:spcBef>
        <a:spcAft>
          <a:spcPct val="0"/>
        </a:spcAft>
        <a:defRPr sz="3200">
          <a:solidFill>
            <a:srgbClr val="FFFF00"/>
          </a:solidFill>
          <a:latin typeface="Arial" charset="0"/>
        </a:defRPr>
      </a:lvl7pPr>
      <a:lvl8pPr marL="1371600" algn="ctr" rtl="0" fontAlgn="base">
        <a:spcBef>
          <a:spcPct val="0"/>
        </a:spcBef>
        <a:spcAft>
          <a:spcPct val="0"/>
        </a:spcAft>
        <a:defRPr sz="3200">
          <a:solidFill>
            <a:srgbClr val="FFFF00"/>
          </a:solidFill>
          <a:latin typeface="Arial" charset="0"/>
        </a:defRPr>
      </a:lvl8pPr>
      <a:lvl9pPr marL="1828800" algn="ctr" rtl="0" fontAlgn="base">
        <a:spcBef>
          <a:spcPct val="0"/>
        </a:spcBef>
        <a:spcAft>
          <a:spcPct val="0"/>
        </a:spcAft>
        <a:defRPr sz="3200">
          <a:solidFill>
            <a:srgbClr val="FFFF00"/>
          </a:solidFill>
          <a:latin typeface="Arial" charset="0"/>
        </a:defRPr>
      </a:lvl9pPr>
    </p:titleStyle>
    <p:bodyStyle>
      <a:lvl1pPr marL="342900" indent="-342900" algn="l" rtl="0" eaLnBrk="0" fontAlgn="base" hangingPunct="0">
        <a:spcBef>
          <a:spcPct val="20000"/>
        </a:spcBef>
        <a:spcAft>
          <a:spcPct val="0"/>
        </a:spcAft>
        <a:buSzPct val="5500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SzPct val="55000"/>
        <a:buFont typeface="Wingdings" pitchFamily="2" charset="2"/>
        <a:buChar char="v"/>
        <a:defRPr sz="3200">
          <a:solidFill>
            <a:schemeClr val="bg1"/>
          </a:solidFill>
          <a:latin typeface="+mn-lt"/>
        </a:defRPr>
      </a:lvl2pPr>
      <a:lvl3pPr marL="1143000" indent="-228600" algn="l" rtl="0" eaLnBrk="0" fontAlgn="base" hangingPunct="0">
        <a:spcBef>
          <a:spcPct val="20000"/>
        </a:spcBef>
        <a:spcAft>
          <a:spcPct val="0"/>
        </a:spcAft>
        <a:buSzPct val="55000"/>
        <a:buChar char="-"/>
        <a:defRPr sz="3200">
          <a:solidFill>
            <a:schemeClr val="bg1"/>
          </a:solidFill>
          <a:latin typeface="+mn-lt"/>
        </a:defRPr>
      </a:lvl3pPr>
      <a:lvl4pPr marL="1600200" indent="-228600" algn="l" rtl="0" eaLnBrk="0" fontAlgn="base" hangingPunct="0">
        <a:spcBef>
          <a:spcPct val="20000"/>
        </a:spcBef>
        <a:spcAft>
          <a:spcPct val="0"/>
        </a:spcAft>
        <a:buSzPct val="55000"/>
        <a:buFont typeface="Wingdings" pitchFamily="2" charset="2"/>
        <a:buChar char="Ø"/>
        <a:defRPr sz="3200">
          <a:solidFill>
            <a:schemeClr val="bg1"/>
          </a:solidFill>
          <a:latin typeface="+mn-lt"/>
        </a:defRPr>
      </a:lvl4pPr>
      <a:lvl5pPr marL="2057400" indent="-228600" algn="l" rtl="0" eaLnBrk="0" fontAlgn="base" hangingPunct="0">
        <a:spcBef>
          <a:spcPct val="20000"/>
        </a:spcBef>
        <a:spcAft>
          <a:spcPct val="0"/>
        </a:spcAft>
        <a:buSzPct val="55000"/>
        <a:buFont typeface="Wingdings" pitchFamily="2" charset="2"/>
        <a:buChar char="§"/>
        <a:defRPr sz="3200">
          <a:solidFill>
            <a:schemeClr val="bg1"/>
          </a:solidFill>
          <a:latin typeface="+mn-lt"/>
        </a:defRPr>
      </a:lvl5pPr>
      <a:lvl6pPr marL="2514600" indent="-228600" algn="l" rtl="0" fontAlgn="base">
        <a:spcBef>
          <a:spcPct val="20000"/>
        </a:spcBef>
        <a:spcAft>
          <a:spcPct val="0"/>
        </a:spcAft>
        <a:buSzPct val="55000"/>
        <a:buFont typeface="Wingdings" pitchFamily="2" charset="2"/>
        <a:buChar char="§"/>
        <a:defRPr sz="3200">
          <a:solidFill>
            <a:schemeClr val="bg1"/>
          </a:solidFill>
          <a:latin typeface="+mn-lt"/>
        </a:defRPr>
      </a:lvl6pPr>
      <a:lvl7pPr marL="2971800" indent="-228600" algn="l" rtl="0" fontAlgn="base">
        <a:spcBef>
          <a:spcPct val="20000"/>
        </a:spcBef>
        <a:spcAft>
          <a:spcPct val="0"/>
        </a:spcAft>
        <a:buSzPct val="55000"/>
        <a:buFont typeface="Wingdings" pitchFamily="2" charset="2"/>
        <a:buChar char="§"/>
        <a:defRPr sz="3200">
          <a:solidFill>
            <a:schemeClr val="bg1"/>
          </a:solidFill>
          <a:latin typeface="+mn-lt"/>
        </a:defRPr>
      </a:lvl7pPr>
      <a:lvl8pPr marL="3429000" indent="-228600" algn="l" rtl="0" fontAlgn="base">
        <a:spcBef>
          <a:spcPct val="20000"/>
        </a:spcBef>
        <a:spcAft>
          <a:spcPct val="0"/>
        </a:spcAft>
        <a:buSzPct val="55000"/>
        <a:buFont typeface="Wingdings" pitchFamily="2" charset="2"/>
        <a:buChar char="§"/>
        <a:defRPr sz="3200">
          <a:solidFill>
            <a:schemeClr val="bg1"/>
          </a:solidFill>
          <a:latin typeface="+mn-lt"/>
        </a:defRPr>
      </a:lvl8pPr>
      <a:lvl9pPr marL="3886200" indent="-228600" algn="l" rtl="0" fontAlgn="base">
        <a:spcBef>
          <a:spcPct val="20000"/>
        </a:spcBef>
        <a:spcAft>
          <a:spcPct val="0"/>
        </a:spcAft>
        <a:buSzPct val="55000"/>
        <a:buFont typeface="Wingdings" pitchFamily="2" charset="2"/>
        <a:buChar char="§"/>
        <a:defRPr sz="3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533400"/>
            <a:ext cx="8610600" cy="609600"/>
          </a:xfrm>
        </p:spPr>
        <p:txBody>
          <a:bodyPr/>
          <a:lstStyle/>
          <a:p>
            <a:pPr eaLnBrk="1" hangingPunct="1"/>
            <a:r>
              <a:rPr lang="en-US" smtClean="0"/>
              <a:t>Biomes: Global Patterns of Life</a:t>
            </a:r>
          </a:p>
        </p:txBody>
      </p:sp>
      <p:pic>
        <p:nvPicPr>
          <p:cNvPr id="3075" name="Picture 10" descr="cun51381_co05.jpg                                              00305EB8Macintosh HD                   BFE0EB86:"/>
          <p:cNvPicPr>
            <a:picLocks noChangeAspect="1" noChangeArrowheads="1"/>
          </p:cNvPicPr>
          <p:nvPr/>
        </p:nvPicPr>
        <p:blipFill>
          <a:blip r:embed="rId3" cstate="print"/>
          <a:srcRect/>
          <a:stretch>
            <a:fillRect/>
          </a:stretch>
        </p:blipFill>
        <p:spPr bwMode="auto">
          <a:xfrm>
            <a:off x="458788" y="1362075"/>
            <a:ext cx="8226425" cy="4962525"/>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Tropical Seasonal Forests</a:t>
            </a:r>
          </a:p>
        </p:txBody>
      </p:sp>
      <p:sp>
        <p:nvSpPr>
          <p:cNvPr id="12291" name="Rectangle 3"/>
          <p:cNvSpPr>
            <a:spLocks noGrp="1" noChangeArrowheads="1"/>
          </p:cNvSpPr>
          <p:nvPr>
            <p:ph type="body" idx="1"/>
          </p:nvPr>
        </p:nvSpPr>
        <p:spPr>
          <a:xfrm>
            <a:off x="228600" y="1143000"/>
            <a:ext cx="8686800" cy="4495800"/>
          </a:xfrm>
        </p:spPr>
        <p:txBody>
          <a:bodyPr/>
          <a:lstStyle/>
          <a:p>
            <a:pPr eaLnBrk="1" hangingPunct="1">
              <a:lnSpc>
                <a:spcPct val="90000"/>
              </a:lnSpc>
            </a:pPr>
            <a:r>
              <a:rPr lang="en-US" sz="2800" smtClean="0"/>
              <a:t>Many tropical regions are characterized by wet and dry seasons with hot temperatures year round.  These support</a:t>
            </a:r>
            <a:r>
              <a:rPr lang="en-US" sz="2800" smtClean="0">
                <a:solidFill>
                  <a:srgbClr val="FFFF00"/>
                </a:solidFill>
              </a:rPr>
              <a:t> tropical seasonal forests.</a:t>
            </a:r>
            <a:endParaRPr lang="en-US" sz="2800" smtClean="0"/>
          </a:p>
          <a:p>
            <a:pPr eaLnBrk="1" hangingPunct="1">
              <a:lnSpc>
                <a:spcPct val="90000"/>
              </a:lnSpc>
            </a:pPr>
            <a:r>
              <a:rPr lang="en-US" sz="2800" smtClean="0"/>
              <a:t>Dry and brown much of the year but become green during the rainy season</a:t>
            </a:r>
          </a:p>
          <a:p>
            <a:pPr eaLnBrk="1" hangingPunct="1">
              <a:lnSpc>
                <a:spcPct val="90000"/>
              </a:lnSpc>
            </a:pPr>
            <a:r>
              <a:rPr lang="en-US" sz="2800" smtClean="0"/>
              <a:t>Many of the plants are drought deciduous; they lose their leaves when it is dry.</a:t>
            </a:r>
          </a:p>
          <a:p>
            <a:pPr eaLnBrk="1" hangingPunct="1">
              <a:lnSpc>
                <a:spcPct val="90000"/>
              </a:lnSpc>
            </a:pPr>
            <a:r>
              <a:rPr lang="en-US" sz="2800" smtClean="0"/>
              <a:t>Few of the tropical seasonal forests remain in their  natural state as humans use fire to clear the land in the dry season and settle there.</a:t>
            </a:r>
          </a:p>
          <a:p>
            <a:pPr eaLnBrk="1" hangingPunct="1">
              <a:lnSpc>
                <a:spcPct val="90000"/>
              </a:lnSpc>
            </a:pPr>
            <a:endParaRPr lang="en-US" sz="2800" smtClean="0">
              <a:solidFill>
                <a:srgbClr val="FFFF00"/>
              </a:solidFill>
            </a:endParaRPr>
          </a:p>
          <a:p>
            <a:pPr lvl="1" eaLnBrk="1" hangingPunct="1">
              <a:lnSpc>
                <a:spcPct val="90000"/>
              </a:lnSpc>
            </a:pPr>
            <a:endParaRPr lang="en-US" sz="2800" smtClean="0"/>
          </a:p>
        </p:txBody>
      </p:sp>
    </p:spTree>
  </p:cSld>
  <p:clrMapOvr>
    <a:masterClrMapping/>
  </p:clrMapOvr>
  <p:transition>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Tropical Savannas and Grasslands</a:t>
            </a:r>
          </a:p>
        </p:txBody>
      </p:sp>
      <p:sp>
        <p:nvSpPr>
          <p:cNvPr id="13315" name="Rectangle 3"/>
          <p:cNvSpPr>
            <a:spLocks noGrp="1" noChangeArrowheads="1"/>
          </p:cNvSpPr>
          <p:nvPr>
            <p:ph type="body" idx="1"/>
          </p:nvPr>
        </p:nvSpPr>
        <p:spPr>
          <a:xfrm>
            <a:off x="228600" y="1295400"/>
            <a:ext cx="8686800" cy="4419600"/>
          </a:xfrm>
        </p:spPr>
        <p:txBody>
          <a:bodyPr/>
          <a:lstStyle/>
          <a:p>
            <a:pPr eaLnBrk="1" hangingPunct="1"/>
            <a:r>
              <a:rPr lang="en-US" sz="2800" smtClean="0"/>
              <a:t>Grasslands with sparse tree cover are called savannas.  </a:t>
            </a:r>
          </a:p>
          <a:p>
            <a:pPr eaLnBrk="1" hangingPunct="1"/>
            <a:r>
              <a:rPr lang="en-US" sz="2800" smtClean="0"/>
              <a:t>Too little rainfall to support forests</a:t>
            </a:r>
          </a:p>
          <a:p>
            <a:pPr eaLnBrk="1" hangingPunct="1"/>
            <a:r>
              <a:rPr lang="en-US" sz="2800" smtClean="0"/>
              <a:t>Dry season prone to fire</a:t>
            </a:r>
          </a:p>
          <a:p>
            <a:pPr eaLnBrk="1" hangingPunct="1"/>
            <a:r>
              <a:rPr lang="en-US" sz="2800" smtClean="0"/>
              <a:t>Plants with deep, long-lived roots and other adaptations to survive drought, heat, and fire</a:t>
            </a:r>
          </a:p>
          <a:p>
            <a:pPr eaLnBrk="1" hangingPunct="1"/>
            <a:r>
              <a:rPr lang="en-US" sz="2800" smtClean="0"/>
              <a:t>Many migratory grazers such as antelope, wildebeest, or bison</a:t>
            </a:r>
          </a:p>
        </p:txBody>
      </p:sp>
    </p:spTree>
  </p:cSld>
  <p:clrMapOvr>
    <a:masterClrMapping/>
  </p:clrMapOvr>
  <p:transition>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Tropical Savannas and Grasslands</a:t>
            </a:r>
          </a:p>
        </p:txBody>
      </p:sp>
      <p:pic>
        <p:nvPicPr>
          <p:cNvPr id="14339" name="Picture 13" descr="cun51381_05_06.jpg                                             00305EB8Macintosh HD                   BFE0EB86:"/>
          <p:cNvPicPr>
            <a:picLocks noChangeAspect="1" noChangeArrowheads="1"/>
          </p:cNvPicPr>
          <p:nvPr/>
        </p:nvPicPr>
        <p:blipFill>
          <a:blip r:embed="rId3" cstate="print"/>
          <a:srcRect/>
          <a:stretch>
            <a:fillRect/>
          </a:stretch>
        </p:blipFill>
        <p:spPr bwMode="auto">
          <a:xfrm>
            <a:off x="2016125" y="955675"/>
            <a:ext cx="5110163" cy="5521325"/>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Deserts</a:t>
            </a:r>
          </a:p>
        </p:txBody>
      </p:sp>
      <p:sp>
        <p:nvSpPr>
          <p:cNvPr id="15363" name="Rectangle 3"/>
          <p:cNvSpPr>
            <a:spLocks noGrp="1" noChangeArrowheads="1"/>
          </p:cNvSpPr>
          <p:nvPr>
            <p:ph type="body" idx="1"/>
          </p:nvPr>
        </p:nvSpPr>
        <p:spPr>
          <a:xfrm>
            <a:off x="228600" y="1066800"/>
            <a:ext cx="8915400" cy="5334000"/>
          </a:xfrm>
        </p:spPr>
        <p:txBody>
          <a:bodyPr/>
          <a:lstStyle/>
          <a:p>
            <a:pPr eaLnBrk="1" hangingPunct="1"/>
            <a:r>
              <a:rPr lang="en-US" sz="2800" smtClean="0"/>
              <a:t>Characterized by low moisture levels (less than 30 cm per year) and precipitation that is infrequent    and unpredictable from year to year.  Deserts     have wide daily and seasonal temperature fluctuations.</a:t>
            </a:r>
          </a:p>
          <a:p>
            <a:pPr eaLnBrk="1" hangingPunct="1"/>
            <a:endParaRPr lang="en-US" sz="2800" smtClean="0"/>
          </a:p>
          <a:p>
            <a:pPr eaLnBrk="1" hangingPunct="1"/>
            <a:r>
              <a:rPr lang="en-US" sz="2800" smtClean="0"/>
              <a:t>Plants exhibit water conservation characteristics such as water-storing stems, thick epidermis to reduce water loss, and salt tolerance.</a:t>
            </a:r>
          </a:p>
        </p:txBody>
      </p:sp>
    </p:spTree>
  </p:cSld>
  <p:clrMapOvr>
    <a:masterClrMapping/>
  </p:clrMapOvr>
  <p:transition>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Deserts</a:t>
            </a:r>
          </a:p>
        </p:txBody>
      </p:sp>
      <p:sp>
        <p:nvSpPr>
          <p:cNvPr id="16387" name="Rectangle 3"/>
          <p:cNvSpPr>
            <a:spLocks noGrp="1" noChangeArrowheads="1"/>
          </p:cNvSpPr>
          <p:nvPr>
            <p:ph type="body" idx="1"/>
          </p:nvPr>
        </p:nvSpPr>
        <p:spPr/>
        <p:txBody>
          <a:bodyPr/>
          <a:lstStyle/>
          <a:p>
            <a:pPr eaLnBrk="1" hangingPunct="1">
              <a:lnSpc>
                <a:spcPct val="90000"/>
              </a:lnSpc>
            </a:pPr>
            <a:r>
              <a:rPr lang="en-US" sz="2800" smtClean="0"/>
              <a:t>Animals also have adaptations.  Many are nocturnal and able to conserve water.</a:t>
            </a:r>
          </a:p>
          <a:p>
            <a:pPr eaLnBrk="1" hangingPunct="1">
              <a:lnSpc>
                <a:spcPct val="90000"/>
              </a:lnSpc>
            </a:pPr>
            <a:endParaRPr lang="en-US" sz="2800" smtClean="0"/>
          </a:p>
          <a:p>
            <a:pPr eaLnBrk="1" hangingPunct="1">
              <a:lnSpc>
                <a:spcPct val="90000"/>
              </a:lnSpc>
            </a:pPr>
            <a:r>
              <a:rPr lang="en-US" sz="2800" smtClean="0"/>
              <a:t>Deserts are vulnerable.</a:t>
            </a:r>
          </a:p>
          <a:p>
            <a:pPr lvl="1" eaLnBrk="1" hangingPunct="1">
              <a:lnSpc>
                <a:spcPct val="90000"/>
              </a:lnSpc>
            </a:pPr>
            <a:r>
              <a:rPr lang="en-US" sz="2800" smtClean="0"/>
              <a:t>Slow growing vegetation is damaged by off road vehicles.  It takes decades for desert soils to recover.</a:t>
            </a:r>
          </a:p>
          <a:p>
            <a:pPr lvl="1" eaLnBrk="1" hangingPunct="1">
              <a:lnSpc>
                <a:spcPct val="90000"/>
              </a:lnSpc>
            </a:pPr>
            <a:r>
              <a:rPr lang="en-US" sz="2800" smtClean="0"/>
              <a:t>Overgrazing - Livestock are destroying the  plants of the southern Sahara.   Without plants the land cannot retain what little rainfall there is and it becomes more barren.</a:t>
            </a:r>
          </a:p>
        </p:txBody>
      </p:sp>
    </p:spTree>
  </p:cSld>
  <p:clrMapOvr>
    <a:masterClrMapping/>
  </p:clrMapOvr>
  <p:transition>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Deserts</a:t>
            </a:r>
          </a:p>
        </p:txBody>
      </p:sp>
      <p:pic>
        <p:nvPicPr>
          <p:cNvPr id="17411" name="Picture 14" descr="cun51381_05_07.jpg                                             00305EB8Macintosh HD                   BFE0EB86:"/>
          <p:cNvPicPr>
            <a:picLocks noChangeAspect="1" noChangeArrowheads="1"/>
          </p:cNvPicPr>
          <p:nvPr/>
        </p:nvPicPr>
        <p:blipFill>
          <a:blip r:embed="rId3" cstate="print"/>
          <a:srcRect/>
          <a:stretch>
            <a:fillRect/>
          </a:stretch>
        </p:blipFill>
        <p:spPr bwMode="auto">
          <a:xfrm>
            <a:off x="2011363" y="874713"/>
            <a:ext cx="5119687" cy="5526087"/>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Temperate Grasslands</a:t>
            </a:r>
          </a:p>
        </p:txBody>
      </p:sp>
      <p:sp>
        <p:nvSpPr>
          <p:cNvPr id="18435" name="Rectangle 3"/>
          <p:cNvSpPr>
            <a:spLocks noGrp="1" noChangeArrowheads="1"/>
          </p:cNvSpPr>
          <p:nvPr>
            <p:ph type="body" idx="1"/>
          </p:nvPr>
        </p:nvSpPr>
        <p:spPr>
          <a:xfrm>
            <a:off x="228600" y="1066800"/>
            <a:ext cx="8763000" cy="5334000"/>
          </a:xfrm>
        </p:spPr>
        <p:txBody>
          <a:bodyPr/>
          <a:lstStyle/>
          <a:p>
            <a:pPr eaLnBrk="1" hangingPunct="1">
              <a:lnSpc>
                <a:spcPct val="90000"/>
              </a:lnSpc>
            </a:pPr>
            <a:r>
              <a:rPr lang="en-US" sz="2800" smtClean="0"/>
              <a:t>Communities of grasses and seasonal herbaceous flowering plants </a:t>
            </a:r>
          </a:p>
          <a:p>
            <a:pPr eaLnBrk="1" hangingPunct="1">
              <a:lnSpc>
                <a:spcPct val="90000"/>
              </a:lnSpc>
            </a:pPr>
            <a:r>
              <a:rPr lang="en-US" sz="2800" smtClean="0"/>
              <a:t>Few trees due to inadequate rainfall</a:t>
            </a:r>
          </a:p>
          <a:p>
            <a:pPr eaLnBrk="1" hangingPunct="1">
              <a:lnSpc>
                <a:spcPct val="90000"/>
              </a:lnSpc>
            </a:pPr>
            <a:r>
              <a:rPr lang="en-US" sz="2800" smtClean="0"/>
              <a:t>Large daily and seasonal temperature fluctuations</a:t>
            </a:r>
          </a:p>
          <a:p>
            <a:pPr eaLnBrk="1" hangingPunct="1">
              <a:lnSpc>
                <a:spcPct val="90000"/>
              </a:lnSpc>
            </a:pPr>
            <a:r>
              <a:rPr lang="en-US" sz="2800" smtClean="0"/>
              <a:t>Thick organic soils</a:t>
            </a:r>
          </a:p>
          <a:p>
            <a:pPr eaLnBrk="1" hangingPunct="1">
              <a:lnSpc>
                <a:spcPct val="90000"/>
              </a:lnSpc>
            </a:pPr>
            <a:r>
              <a:rPr lang="en-US" sz="2800" smtClean="0"/>
              <a:t>Much converted to farmland.  The prairies in the U.S. are now farms.</a:t>
            </a:r>
          </a:p>
          <a:p>
            <a:pPr eaLnBrk="1" hangingPunct="1">
              <a:lnSpc>
                <a:spcPct val="90000"/>
              </a:lnSpc>
            </a:pPr>
            <a:r>
              <a:rPr lang="en-US" sz="2800" smtClean="0"/>
              <a:t>Overgrazing is a threat because it kills the plants and permits erosion to occur.</a:t>
            </a:r>
          </a:p>
        </p:txBody>
      </p:sp>
    </p:spTree>
  </p:cSld>
  <p:clrMapOvr>
    <a:masterClrMapping/>
  </p:clrMapOvr>
  <p:transition>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0"/>
            <a:ext cx="8686800" cy="533400"/>
          </a:xfrm>
        </p:spPr>
        <p:txBody>
          <a:bodyPr/>
          <a:lstStyle/>
          <a:p>
            <a:pPr eaLnBrk="1" hangingPunct="1"/>
            <a:r>
              <a:rPr lang="en-US" smtClean="0"/>
              <a:t>Grasslands</a:t>
            </a:r>
          </a:p>
        </p:txBody>
      </p:sp>
      <p:pic>
        <p:nvPicPr>
          <p:cNvPr id="19459" name="Picture 14" descr="cun51381_05_08.jpg                                             00305EB8Macintosh HD                   BFE0EB86:"/>
          <p:cNvPicPr>
            <a:picLocks noChangeAspect="1" noChangeArrowheads="1"/>
          </p:cNvPicPr>
          <p:nvPr/>
        </p:nvPicPr>
        <p:blipFill>
          <a:blip r:embed="rId3" cstate="print"/>
          <a:srcRect/>
          <a:stretch>
            <a:fillRect/>
          </a:stretch>
        </p:blipFill>
        <p:spPr bwMode="auto">
          <a:xfrm>
            <a:off x="1938338" y="661988"/>
            <a:ext cx="5265737" cy="5967412"/>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Mediterranean or Temperate Shrubland</a:t>
            </a:r>
          </a:p>
        </p:txBody>
      </p:sp>
      <p:sp>
        <p:nvSpPr>
          <p:cNvPr id="20483" name="Rectangle 3"/>
          <p:cNvSpPr>
            <a:spLocks noGrp="1" noChangeArrowheads="1"/>
          </p:cNvSpPr>
          <p:nvPr>
            <p:ph type="body" idx="1"/>
          </p:nvPr>
        </p:nvSpPr>
        <p:spPr/>
        <p:txBody>
          <a:bodyPr/>
          <a:lstStyle/>
          <a:p>
            <a:pPr eaLnBrk="1" hangingPunct="1"/>
            <a:r>
              <a:rPr lang="en-US" sz="2800" smtClean="0"/>
              <a:t>Characterized by warm, dry summers and cool, moist winters</a:t>
            </a:r>
          </a:p>
          <a:p>
            <a:pPr eaLnBrk="1" hangingPunct="1"/>
            <a:r>
              <a:rPr lang="en-US" sz="2800" smtClean="0"/>
              <a:t>Evergreen shrubs, scrub oaks, pines</a:t>
            </a:r>
          </a:p>
          <a:p>
            <a:pPr eaLnBrk="1" hangingPunct="1"/>
            <a:r>
              <a:rPr lang="en-US" sz="2800" smtClean="0"/>
              <a:t>Fires are a major factor in plant succession.</a:t>
            </a:r>
          </a:p>
          <a:p>
            <a:pPr lvl="1" eaLnBrk="1" hangingPunct="1"/>
            <a:r>
              <a:rPr lang="en-US" sz="2800" smtClean="0"/>
              <a:t>Referred to as </a:t>
            </a:r>
            <a:r>
              <a:rPr lang="en-US" sz="2800" smtClean="0">
                <a:solidFill>
                  <a:srgbClr val="FFFF00"/>
                </a:solidFill>
              </a:rPr>
              <a:t>chaparral</a:t>
            </a:r>
            <a:r>
              <a:rPr lang="en-US" sz="2800" smtClean="0"/>
              <a:t> in California</a:t>
            </a:r>
          </a:p>
          <a:p>
            <a:pPr lvl="2" eaLnBrk="1" hangingPunct="1"/>
            <a:r>
              <a:rPr lang="en-US" sz="2800" smtClean="0"/>
              <a:t>High biodiversity</a:t>
            </a:r>
          </a:p>
          <a:p>
            <a:pPr lvl="2" eaLnBrk="1" hangingPunct="1"/>
            <a:r>
              <a:rPr lang="en-US" sz="2800" smtClean="0"/>
              <a:t>Human homes built in chaparral harm endangered wildlife and burn periodically.</a:t>
            </a:r>
          </a:p>
          <a:p>
            <a:pPr lvl="1" eaLnBrk="1" hangingPunct="1"/>
            <a:r>
              <a:rPr lang="en-US" sz="2800" smtClean="0"/>
              <a:t>Also found along Mediterranean coast, southwestern Australia, Chile and South Africa</a:t>
            </a:r>
          </a:p>
        </p:txBody>
      </p:sp>
    </p:spTree>
  </p:cSld>
  <p:clrMapOvr>
    <a:masterClrMapping/>
  </p:clrMapOvr>
  <p:transition>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Deciduous Forest</a:t>
            </a:r>
          </a:p>
        </p:txBody>
      </p:sp>
      <p:sp>
        <p:nvSpPr>
          <p:cNvPr id="21507" name="Rectangle 3"/>
          <p:cNvSpPr>
            <a:spLocks noGrp="1" noChangeArrowheads="1"/>
          </p:cNvSpPr>
          <p:nvPr>
            <p:ph type="body" idx="1"/>
          </p:nvPr>
        </p:nvSpPr>
        <p:spPr/>
        <p:txBody>
          <a:bodyPr/>
          <a:lstStyle/>
          <a:p>
            <a:pPr eaLnBrk="1" hangingPunct="1">
              <a:lnSpc>
                <a:spcPct val="90000"/>
              </a:lnSpc>
            </a:pPr>
            <a:r>
              <a:rPr lang="en-US" sz="2800" smtClean="0"/>
              <a:t>Temperate regions support lush summer plant growth when water is plentiful.</a:t>
            </a:r>
          </a:p>
          <a:p>
            <a:pPr lvl="1" eaLnBrk="1" hangingPunct="1">
              <a:lnSpc>
                <a:spcPct val="90000"/>
              </a:lnSpc>
            </a:pPr>
            <a:r>
              <a:rPr lang="en-US" sz="2800" smtClean="0"/>
              <a:t>Deciduous trees lose their leaves in winter as an adaptation to freezing temperatures.</a:t>
            </a:r>
          </a:p>
          <a:p>
            <a:pPr eaLnBrk="1" hangingPunct="1">
              <a:lnSpc>
                <a:spcPct val="90000"/>
              </a:lnSpc>
            </a:pPr>
            <a:endParaRPr lang="en-US" sz="2800" smtClean="0"/>
          </a:p>
          <a:p>
            <a:pPr eaLnBrk="1" hangingPunct="1">
              <a:lnSpc>
                <a:spcPct val="90000"/>
              </a:lnSpc>
            </a:pPr>
            <a:r>
              <a:rPr lang="en-US" sz="2800" smtClean="0"/>
              <a:t>Eastern half of U.S. was covered with broad leaf deciduous forest when European settlers arrived.  Much of that was harvested for timber.</a:t>
            </a:r>
          </a:p>
          <a:p>
            <a:pPr lvl="1" eaLnBrk="1" hangingPunct="1">
              <a:lnSpc>
                <a:spcPct val="90000"/>
              </a:lnSpc>
            </a:pPr>
            <a:r>
              <a:rPr lang="en-US" sz="2800" smtClean="0"/>
              <a:t>Areas in U.S. have re-grown, although the dominant species are different</a:t>
            </a:r>
          </a:p>
          <a:p>
            <a:pPr lvl="1" eaLnBrk="1" hangingPunct="1">
              <a:lnSpc>
                <a:spcPct val="90000"/>
              </a:lnSpc>
            </a:pPr>
            <a:r>
              <a:rPr lang="en-US" sz="2800" smtClean="0"/>
              <a:t>Areas in Siberia severely threatened now</a:t>
            </a:r>
          </a:p>
        </p:txBody>
      </p:sp>
    </p:spTree>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Outline</a:t>
            </a:r>
          </a:p>
        </p:txBody>
      </p:sp>
      <p:sp>
        <p:nvSpPr>
          <p:cNvPr id="4099" name="Rectangle 3"/>
          <p:cNvSpPr>
            <a:spLocks noGrp="1" noChangeArrowheads="1"/>
          </p:cNvSpPr>
          <p:nvPr>
            <p:ph type="body" idx="1"/>
          </p:nvPr>
        </p:nvSpPr>
        <p:spPr/>
        <p:txBody>
          <a:bodyPr/>
          <a:lstStyle/>
          <a:p>
            <a:pPr eaLnBrk="1" hangingPunct="1"/>
            <a:r>
              <a:rPr lang="en-US" sz="2800" smtClean="0"/>
              <a:t>Terrestrial Biomes</a:t>
            </a:r>
          </a:p>
          <a:p>
            <a:pPr eaLnBrk="1" hangingPunct="1"/>
            <a:r>
              <a:rPr lang="en-US" sz="2800" smtClean="0"/>
              <a:t>Marine Ecosystems</a:t>
            </a:r>
          </a:p>
          <a:p>
            <a:pPr lvl="1" eaLnBrk="1" hangingPunct="1"/>
            <a:r>
              <a:rPr lang="en-US" sz="2800" smtClean="0"/>
              <a:t>Open Ocean</a:t>
            </a:r>
          </a:p>
          <a:p>
            <a:pPr lvl="1" eaLnBrk="1" hangingPunct="1"/>
            <a:r>
              <a:rPr lang="en-US" sz="2800" smtClean="0"/>
              <a:t>Shallow Coasts</a:t>
            </a:r>
          </a:p>
          <a:p>
            <a:pPr eaLnBrk="1" hangingPunct="1"/>
            <a:r>
              <a:rPr lang="en-US" sz="2800" smtClean="0"/>
              <a:t>Freshwater Ecosystems</a:t>
            </a:r>
          </a:p>
          <a:p>
            <a:pPr lvl="1" eaLnBrk="1" hangingPunct="1"/>
            <a:r>
              <a:rPr lang="en-US" sz="2800" smtClean="0"/>
              <a:t>Lakes</a:t>
            </a:r>
          </a:p>
          <a:p>
            <a:pPr lvl="1" eaLnBrk="1" hangingPunct="1"/>
            <a:r>
              <a:rPr lang="en-US" sz="2800" smtClean="0"/>
              <a:t>Wetlands</a:t>
            </a:r>
          </a:p>
          <a:p>
            <a:pPr eaLnBrk="1" hangingPunct="1"/>
            <a:r>
              <a:rPr lang="en-US" sz="2800" smtClean="0"/>
              <a:t>Human Disturbance</a:t>
            </a:r>
          </a:p>
          <a:p>
            <a:pPr eaLnBrk="1" hangingPunct="1"/>
            <a:endParaRPr lang="en-US" sz="2800" smtClean="0"/>
          </a:p>
        </p:txBody>
      </p:sp>
    </p:spTree>
  </p:cSld>
  <p:clrMapOvr>
    <a:masterClrMapping/>
  </p:clrMapOvr>
  <p:transition>
    <p:pull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76200"/>
            <a:ext cx="8686800" cy="533400"/>
          </a:xfrm>
        </p:spPr>
        <p:txBody>
          <a:bodyPr/>
          <a:lstStyle/>
          <a:p>
            <a:pPr eaLnBrk="1" hangingPunct="1"/>
            <a:r>
              <a:rPr lang="en-US" smtClean="0"/>
              <a:t>Temperate Deciduous Forests</a:t>
            </a:r>
          </a:p>
        </p:txBody>
      </p:sp>
      <p:pic>
        <p:nvPicPr>
          <p:cNvPr id="22531" name="Picture 14" descr="cun51381_05_09.jpg                                             00305EB8Macintosh HD                   BFE0EB86:"/>
          <p:cNvPicPr>
            <a:picLocks noChangeAspect="1" noChangeArrowheads="1"/>
          </p:cNvPicPr>
          <p:nvPr/>
        </p:nvPicPr>
        <p:blipFill>
          <a:blip r:embed="rId3" cstate="print"/>
          <a:srcRect/>
          <a:stretch>
            <a:fillRect/>
          </a:stretch>
        </p:blipFill>
        <p:spPr bwMode="auto">
          <a:xfrm>
            <a:off x="2016125" y="746125"/>
            <a:ext cx="5110163" cy="5959475"/>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Temperate Coniferous Forests</a:t>
            </a:r>
          </a:p>
        </p:txBody>
      </p:sp>
      <p:sp>
        <p:nvSpPr>
          <p:cNvPr id="23555" name="Rectangle 3"/>
          <p:cNvSpPr>
            <a:spLocks noGrp="1" noChangeArrowheads="1"/>
          </p:cNvSpPr>
          <p:nvPr>
            <p:ph type="body" idx="1"/>
          </p:nvPr>
        </p:nvSpPr>
        <p:spPr/>
        <p:txBody>
          <a:bodyPr/>
          <a:lstStyle/>
          <a:p>
            <a:pPr eaLnBrk="1" hangingPunct="1"/>
            <a:r>
              <a:rPr lang="en-US" sz="2800" smtClean="0"/>
              <a:t>Often occur where moisture is limited</a:t>
            </a:r>
          </a:p>
          <a:p>
            <a:pPr eaLnBrk="1" hangingPunct="1"/>
            <a:endParaRPr lang="en-US" sz="2800" smtClean="0"/>
          </a:p>
          <a:p>
            <a:pPr eaLnBrk="1" hangingPunct="1"/>
            <a:r>
              <a:rPr lang="en-US" sz="2800" smtClean="0"/>
              <a:t>Plants reduce water loss by evolving thin, needle-like evergreen leaves with thick waxy coating.</a:t>
            </a:r>
          </a:p>
          <a:p>
            <a:pPr lvl="1" eaLnBrk="1" hangingPunct="1"/>
            <a:r>
              <a:rPr lang="en-US" sz="2800" smtClean="0"/>
              <a:t>Can survive harsh winters or extended droughts and accomplish photosynthesis even under   poor conditions</a:t>
            </a:r>
          </a:p>
          <a:p>
            <a:pPr eaLnBrk="1" hangingPunct="1"/>
            <a:endParaRPr lang="en-US" sz="2800" smtClean="0"/>
          </a:p>
          <a:p>
            <a:pPr eaLnBrk="1" hangingPunct="1"/>
            <a:r>
              <a:rPr lang="en-US" sz="2800" smtClean="0"/>
              <a:t>Source of most wood products in North America</a:t>
            </a:r>
          </a:p>
        </p:txBody>
      </p:sp>
    </p:spTree>
  </p:cSld>
  <p:clrMapOvr>
    <a:masterClrMapping/>
  </p:clrMapOvr>
  <p:transition>
    <p:pull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Coniferous Forests</a:t>
            </a:r>
          </a:p>
        </p:txBody>
      </p:sp>
      <p:sp>
        <p:nvSpPr>
          <p:cNvPr id="24579" name="Rectangle 3"/>
          <p:cNvSpPr>
            <a:spLocks noGrp="1" noChangeArrowheads="1"/>
          </p:cNvSpPr>
          <p:nvPr>
            <p:ph type="body" idx="1"/>
          </p:nvPr>
        </p:nvSpPr>
        <p:spPr/>
        <p:txBody>
          <a:bodyPr/>
          <a:lstStyle/>
          <a:p>
            <a:pPr eaLnBrk="1" hangingPunct="1">
              <a:lnSpc>
                <a:spcPct val="90000"/>
              </a:lnSpc>
            </a:pPr>
            <a:r>
              <a:rPr lang="en-US" sz="2800" smtClean="0">
                <a:solidFill>
                  <a:srgbClr val="FFFF00"/>
                </a:solidFill>
              </a:rPr>
              <a:t>Temperate rainforest</a:t>
            </a:r>
            <a:r>
              <a:rPr lang="en-US" sz="2800" smtClean="0"/>
              <a:t> - wet, foggy forests of the Pacific coast.  Up to 250 cm (100 inches) of rain per year. </a:t>
            </a:r>
          </a:p>
          <a:p>
            <a:pPr lvl="1" eaLnBrk="1" hangingPunct="1">
              <a:lnSpc>
                <a:spcPct val="90000"/>
              </a:lnSpc>
            </a:pPr>
            <a:r>
              <a:rPr lang="en-US" sz="2800" smtClean="0"/>
              <a:t>Mild temperatures year-round</a:t>
            </a:r>
          </a:p>
          <a:p>
            <a:pPr lvl="1" eaLnBrk="1" hangingPunct="1">
              <a:lnSpc>
                <a:spcPct val="90000"/>
              </a:lnSpc>
            </a:pPr>
            <a:r>
              <a:rPr lang="en-US" sz="2800" smtClean="0"/>
              <a:t>Redwood forests fall into this category.</a:t>
            </a:r>
          </a:p>
          <a:p>
            <a:pPr lvl="1" eaLnBrk="1" hangingPunct="1">
              <a:lnSpc>
                <a:spcPct val="90000"/>
              </a:lnSpc>
            </a:pPr>
            <a:r>
              <a:rPr lang="en-US" sz="2800" smtClean="0"/>
              <a:t>Conservation battle to save the remnants of these old growth forests</a:t>
            </a:r>
            <a:endParaRPr lang="en-US" sz="2800" smtClean="0">
              <a:solidFill>
                <a:srgbClr val="FFFF00"/>
              </a:solidFill>
            </a:endParaRPr>
          </a:p>
          <a:p>
            <a:pPr eaLnBrk="1" hangingPunct="1">
              <a:lnSpc>
                <a:spcPct val="90000"/>
              </a:lnSpc>
            </a:pPr>
            <a:r>
              <a:rPr lang="en-US" sz="2800" smtClean="0">
                <a:solidFill>
                  <a:srgbClr val="FFFF00"/>
                </a:solidFill>
              </a:rPr>
              <a:t>Boreal Forest </a:t>
            </a:r>
            <a:r>
              <a:rPr lang="en-US" sz="2800" smtClean="0"/>
              <a:t>-</a:t>
            </a:r>
            <a:r>
              <a:rPr lang="en-US" sz="2800" smtClean="0">
                <a:solidFill>
                  <a:srgbClr val="FFFF00"/>
                </a:solidFill>
              </a:rPr>
              <a:t> </a:t>
            </a:r>
            <a:r>
              <a:rPr lang="en-US" sz="2800" smtClean="0"/>
              <a:t>Northern Coniferous Forest</a:t>
            </a:r>
          </a:p>
          <a:p>
            <a:pPr lvl="1" eaLnBrk="1" hangingPunct="1">
              <a:lnSpc>
                <a:spcPct val="90000"/>
              </a:lnSpc>
            </a:pPr>
            <a:r>
              <a:rPr lang="en-US" sz="2800" smtClean="0"/>
              <a:t>Broad band of mixed coniferous and deciduous trees between 50</a:t>
            </a:r>
            <a:r>
              <a:rPr lang="en-US" sz="2800" smtClean="0">
                <a:cs typeface="Arial" charset="0"/>
              </a:rPr>
              <a:t>°</a:t>
            </a:r>
            <a:r>
              <a:rPr lang="en-US" sz="2800" smtClean="0"/>
              <a:t> and 60</a:t>
            </a:r>
            <a:r>
              <a:rPr lang="en-US" sz="2800" smtClean="0">
                <a:cs typeface="Arial" charset="0"/>
              </a:rPr>
              <a:t>°</a:t>
            </a:r>
            <a:r>
              <a:rPr lang="en-US" sz="2800" smtClean="0"/>
              <a:t> N latitude</a:t>
            </a:r>
          </a:p>
          <a:p>
            <a:pPr lvl="1" eaLnBrk="1" hangingPunct="1">
              <a:lnSpc>
                <a:spcPct val="90000"/>
              </a:lnSpc>
            </a:pPr>
            <a:r>
              <a:rPr lang="en-US" sz="2800" smtClean="0"/>
              <a:t>Dominated by pines, hemlock, spruce, cedar  and fir with some deciduous trees mixed in</a:t>
            </a:r>
          </a:p>
        </p:txBody>
      </p:sp>
    </p:spTree>
  </p:cSld>
  <p:clrMapOvr>
    <a:masterClrMapping/>
  </p:clrMapOvr>
  <p:transition>
    <p:pull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Boreal Forests</a:t>
            </a:r>
          </a:p>
        </p:txBody>
      </p:sp>
      <p:sp>
        <p:nvSpPr>
          <p:cNvPr id="25603" name="Rectangle 3"/>
          <p:cNvSpPr>
            <a:spLocks noGrp="1" noChangeArrowheads="1"/>
          </p:cNvSpPr>
          <p:nvPr>
            <p:ph type="body" idx="1"/>
          </p:nvPr>
        </p:nvSpPr>
        <p:spPr>
          <a:xfrm>
            <a:off x="228600" y="1676400"/>
            <a:ext cx="8686800" cy="3886200"/>
          </a:xfrm>
        </p:spPr>
        <p:txBody>
          <a:bodyPr/>
          <a:lstStyle/>
          <a:p>
            <a:pPr eaLnBrk="1" hangingPunct="1"/>
            <a:r>
              <a:rPr lang="en-US" sz="2800" smtClean="0">
                <a:solidFill>
                  <a:srgbClr val="FFFF00"/>
                </a:solidFill>
              </a:rPr>
              <a:t>Taiga</a:t>
            </a:r>
            <a:r>
              <a:rPr lang="en-US" sz="2800" smtClean="0"/>
              <a:t> - Northernmost edge of boreal forest</a:t>
            </a:r>
          </a:p>
          <a:p>
            <a:pPr lvl="1" eaLnBrk="1" hangingPunct="1"/>
            <a:r>
              <a:rPr lang="en-US" sz="2800" smtClean="0"/>
              <a:t>Species-poor.  Harsh climate limits productivity and resilience.</a:t>
            </a:r>
          </a:p>
          <a:p>
            <a:pPr lvl="1" eaLnBrk="1" hangingPunct="1"/>
            <a:r>
              <a:rPr lang="en-US" sz="2800" smtClean="0"/>
              <a:t>Extreme cold and short summers limit the growth rate of trees.  A tree that is 4 inches (10 cm) in diameter may be over 200 years old.</a:t>
            </a:r>
          </a:p>
          <a:p>
            <a:pPr lvl="1" eaLnBrk="1" hangingPunct="1">
              <a:buFont typeface="Wingdings" pitchFamily="2" charset="2"/>
              <a:buNone/>
            </a:pPr>
            <a:endParaRPr lang="en-US" sz="2800" smtClean="0"/>
          </a:p>
        </p:txBody>
      </p:sp>
    </p:spTree>
  </p:cSld>
  <p:clrMapOvr>
    <a:masterClrMapping/>
  </p:clrMapOvr>
  <p:transition>
    <p:pull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76200"/>
            <a:ext cx="8686800" cy="533400"/>
          </a:xfrm>
        </p:spPr>
        <p:txBody>
          <a:bodyPr/>
          <a:lstStyle/>
          <a:p>
            <a:pPr eaLnBrk="1" hangingPunct="1"/>
            <a:r>
              <a:rPr lang="en-US" smtClean="0"/>
              <a:t>Temperate Rainforest</a:t>
            </a:r>
          </a:p>
        </p:txBody>
      </p:sp>
      <p:pic>
        <p:nvPicPr>
          <p:cNvPr id="26627" name="Picture 6" descr="cun51381_05_10.jpg                                             00305EB8Macintosh HD                   BFE0EB86:"/>
          <p:cNvPicPr>
            <a:picLocks noChangeAspect="1" noChangeArrowheads="1"/>
          </p:cNvPicPr>
          <p:nvPr/>
        </p:nvPicPr>
        <p:blipFill>
          <a:blip r:embed="rId3" cstate="print"/>
          <a:srcRect/>
          <a:stretch>
            <a:fillRect/>
          </a:stretch>
        </p:blipFill>
        <p:spPr bwMode="auto">
          <a:xfrm>
            <a:off x="2762250" y="706438"/>
            <a:ext cx="3619500" cy="6075362"/>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0"/>
            <a:ext cx="8686800" cy="533400"/>
          </a:xfrm>
        </p:spPr>
        <p:txBody>
          <a:bodyPr/>
          <a:lstStyle/>
          <a:p>
            <a:pPr eaLnBrk="1" hangingPunct="1"/>
            <a:r>
              <a:rPr lang="en-US" smtClean="0"/>
              <a:t>Boreal Forest</a:t>
            </a:r>
          </a:p>
        </p:txBody>
      </p:sp>
      <p:pic>
        <p:nvPicPr>
          <p:cNvPr id="27651" name="Picture 14" descr="cun51381_05_11.jpg                                             00305EB8Macintosh HD                   BFE0EB86:"/>
          <p:cNvPicPr>
            <a:picLocks noChangeAspect="1" noChangeArrowheads="1"/>
          </p:cNvPicPr>
          <p:nvPr/>
        </p:nvPicPr>
        <p:blipFill>
          <a:blip r:embed="rId3" cstate="print"/>
          <a:srcRect/>
          <a:stretch>
            <a:fillRect/>
          </a:stretch>
        </p:blipFill>
        <p:spPr bwMode="auto">
          <a:xfrm>
            <a:off x="1852613" y="685800"/>
            <a:ext cx="5438775" cy="5959475"/>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Tundra</a:t>
            </a:r>
          </a:p>
        </p:txBody>
      </p:sp>
      <p:sp>
        <p:nvSpPr>
          <p:cNvPr id="28675" name="Rectangle 3"/>
          <p:cNvSpPr>
            <a:spLocks noGrp="1" noChangeArrowheads="1"/>
          </p:cNvSpPr>
          <p:nvPr>
            <p:ph type="body" idx="1"/>
          </p:nvPr>
        </p:nvSpPr>
        <p:spPr/>
        <p:txBody>
          <a:bodyPr/>
          <a:lstStyle/>
          <a:p>
            <a:pPr eaLnBrk="1" hangingPunct="1">
              <a:lnSpc>
                <a:spcPct val="90000"/>
              </a:lnSpc>
            </a:pPr>
            <a:r>
              <a:rPr lang="en-US" sz="2800" smtClean="0"/>
              <a:t>Treeless</a:t>
            </a:r>
          </a:p>
          <a:p>
            <a:pPr eaLnBrk="1" hangingPunct="1">
              <a:lnSpc>
                <a:spcPct val="90000"/>
              </a:lnSpc>
            </a:pPr>
            <a:r>
              <a:rPr lang="en-US" sz="2800" smtClean="0"/>
              <a:t>Two to three month growing season, with cold harsh winters</a:t>
            </a:r>
          </a:p>
          <a:p>
            <a:pPr lvl="1" eaLnBrk="1" hangingPunct="1">
              <a:lnSpc>
                <a:spcPct val="90000"/>
              </a:lnSpc>
            </a:pPr>
            <a:r>
              <a:rPr lang="en-US" sz="2800" smtClean="0">
                <a:solidFill>
                  <a:srgbClr val="FFFF00"/>
                </a:solidFill>
              </a:rPr>
              <a:t>Arctic Tundra</a:t>
            </a:r>
            <a:r>
              <a:rPr lang="en-US" sz="2800" smtClean="0"/>
              <a:t> exhibits low productivity, but during midsummer supports migratory birds by the millions.</a:t>
            </a:r>
          </a:p>
          <a:p>
            <a:pPr lvl="1" eaLnBrk="1" hangingPunct="1">
              <a:lnSpc>
                <a:spcPct val="90000"/>
              </a:lnSpc>
            </a:pPr>
            <a:r>
              <a:rPr lang="en-US" sz="2800" smtClean="0">
                <a:solidFill>
                  <a:srgbClr val="FFFF00"/>
                </a:solidFill>
              </a:rPr>
              <a:t>Alpine Tundra</a:t>
            </a:r>
            <a:r>
              <a:rPr lang="en-US" sz="2800" smtClean="0"/>
              <a:t> occurs on or near mountaintops </a:t>
            </a:r>
          </a:p>
          <a:p>
            <a:pPr lvl="2" eaLnBrk="1" hangingPunct="1">
              <a:lnSpc>
                <a:spcPct val="90000"/>
              </a:lnSpc>
            </a:pPr>
            <a:r>
              <a:rPr lang="en-US" sz="2800" smtClean="0"/>
              <a:t>Vegetation similar to arctic tundra</a:t>
            </a:r>
          </a:p>
          <a:p>
            <a:pPr lvl="2" eaLnBrk="1" hangingPunct="1">
              <a:lnSpc>
                <a:spcPct val="90000"/>
              </a:lnSpc>
            </a:pPr>
            <a:r>
              <a:rPr lang="en-US" sz="2800" smtClean="0"/>
              <a:t>Relatively low biodiversity</a:t>
            </a:r>
          </a:p>
          <a:p>
            <a:pPr lvl="2" eaLnBrk="1" hangingPunct="1">
              <a:lnSpc>
                <a:spcPct val="90000"/>
              </a:lnSpc>
            </a:pPr>
            <a:r>
              <a:rPr lang="en-US" sz="2800" smtClean="0"/>
              <a:t>Threatened by global warming and oil drilling in Alaska and Siberia</a:t>
            </a:r>
          </a:p>
          <a:p>
            <a:pPr eaLnBrk="1" hangingPunct="1">
              <a:lnSpc>
                <a:spcPct val="90000"/>
              </a:lnSpc>
            </a:pPr>
            <a:endParaRPr lang="en-US" sz="2800" smtClean="0"/>
          </a:p>
        </p:txBody>
      </p:sp>
    </p:spTree>
  </p:cSld>
  <p:clrMapOvr>
    <a:masterClrMapping/>
  </p:clrMapOvr>
  <p:transition>
    <p:pull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0"/>
            <a:ext cx="8686800" cy="533400"/>
          </a:xfrm>
        </p:spPr>
        <p:txBody>
          <a:bodyPr/>
          <a:lstStyle/>
          <a:p>
            <a:pPr eaLnBrk="1" hangingPunct="1"/>
            <a:r>
              <a:rPr lang="en-US" smtClean="0"/>
              <a:t>Tundra</a:t>
            </a:r>
          </a:p>
        </p:txBody>
      </p:sp>
      <p:pic>
        <p:nvPicPr>
          <p:cNvPr id="29699" name="Picture 14" descr="cun51381_05_12.jpg                                             00305EB8Macintosh HD                   BFE0EB86:"/>
          <p:cNvPicPr>
            <a:picLocks noChangeAspect="1" noChangeArrowheads="1"/>
          </p:cNvPicPr>
          <p:nvPr/>
        </p:nvPicPr>
        <p:blipFill>
          <a:blip r:embed="rId3" cstate="print"/>
          <a:srcRect/>
          <a:stretch>
            <a:fillRect/>
          </a:stretch>
        </p:blipFill>
        <p:spPr bwMode="auto">
          <a:xfrm>
            <a:off x="1847850" y="609600"/>
            <a:ext cx="5448300" cy="6054725"/>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Marine Ecosystems</a:t>
            </a:r>
          </a:p>
        </p:txBody>
      </p:sp>
      <p:sp>
        <p:nvSpPr>
          <p:cNvPr id="30723" name="Rectangle 3"/>
          <p:cNvSpPr>
            <a:spLocks noGrp="1" noChangeArrowheads="1"/>
          </p:cNvSpPr>
          <p:nvPr>
            <p:ph type="body" idx="1"/>
          </p:nvPr>
        </p:nvSpPr>
        <p:spPr/>
        <p:txBody>
          <a:bodyPr/>
          <a:lstStyle/>
          <a:p>
            <a:pPr eaLnBrk="1" hangingPunct="1"/>
            <a:r>
              <a:rPr lang="en-US" sz="2800" smtClean="0"/>
              <a:t>Oceans cover 3/4 of Earth’s surface.</a:t>
            </a:r>
          </a:p>
          <a:p>
            <a:pPr eaLnBrk="1" hangingPunct="1"/>
            <a:r>
              <a:rPr lang="en-US" sz="2800" smtClean="0"/>
              <a:t>Photosynthesis is carried out by algae or free floating plants (phytoplankton).  Greatest amount of photosynthesis near the coast where nutrients wash in.</a:t>
            </a:r>
          </a:p>
          <a:p>
            <a:pPr eaLnBrk="1" hangingPunct="1"/>
            <a:r>
              <a:rPr lang="en-US" sz="2800" smtClean="0"/>
              <a:t>Organisms die and fall to sea floor where the nutrients are used in deep ocean ecosystems.  </a:t>
            </a:r>
          </a:p>
          <a:p>
            <a:pPr eaLnBrk="1" hangingPunct="1"/>
            <a:r>
              <a:rPr lang="en-US" sz="2800" smtClean="0"/>
              <a:t>Upwelling currents circulate nutrients from the ocean floor back to the surface</a:t>
            </a:r>
            <a:r>
              <a:rPr lang="en-US" smtClean="0"/>
              <a:t>.</a:t>
            </a:r>
          </a:p>
        </p:txBody>
      </p:sp>
    </p:spTree>
  </p:cSld>
  <p:clrMapOvr>
    <a:masterClrMapping/>
  </p:clrMapOvr>
  <p:transition>
    <p:pull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8" name="Picture 4" descr="CA_cun8321_05_13"/>
          <p:cNvPicPr>
            <a:picLocks noChangeAspect="1" noChangeArrowheads="1"/>
          </p:cNvPicPr>
          <p:nvPr/>
        </p:nvPicPr>
        <p:blipFill>
          <a:blip r:embed="rId2" cstate="print"/>
          <a:srcRect/>
          <a:stretch>
            <a:fillRect/>
          </a:stretch>
        </p:blipFill>
        <p:spPr bwMode="auto">
          <a:xfrm>
            <a:off x="457200" y="1371600"/>
            <a:ext cx="7934325" cy="4114800"/>
          </a:xfrm>
          <a:prstGeom prst="rect">
            <a:avLst/>
          </a:prstGeom>
          <a:noFill/>
        </p:spPr>
      </p:pic>
    </p:spTree>
  </p:cSld>
  <p:clrMapOvr>
    <a:masterClrMapping/>
  </p:clrMapOvr>
  <p:transition>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Terrestrial Biomes</a:t>
            </a:r>
          </a:p>
        </p:txBody>
      </p:sp>
      <p:sp>
        <p:nvSpPr>
          <p:cNvPr id="5123" name="Rectangle 3"/>
          <p:cNvSpPr>
            <a:spLocks noGrp="1" noChangeArrowheads="1"/>
          </p:cNvSpPr>
          <p:nvPr>
            <p:ph type="body" idx="1"/>
          </p:nvPr>
        </p:nvSpPr>
        <p:spPr>
          <a:xfrm>
            <a:off x="228600" y="1066800"/>
            <a:ext cx="8458200" cy="5334000"/>
          </a:xfrm>
        </p:spPr>
        <p:txBody>
          <a:bodyPr/>
          <a:lstStyle/>
          <a:p>
            <a:pPr eaLnBrk="1" hangingPunct="1"/>
            <a:r>
              <a:rPr lang="en-US" sz="2800" smtClean="0">
                <a:solidFill>
                  <a:srgbClr val="FFFF00"/>
                </a:solidFill>
              </a:rPr>
              <a:t>Biomes</a:t>
            </a:r>
            <a:r>
              <a:rPr lang="en-US" sz="2800" smtClean="0"/>
              <a:t> - areas sharing similar climate, topographic and soil conditions, and thus the same basic types of biological communities.</a:t>
            </a:r>
          </a:p>
          <a:p>
            <a:pPr eaLnBrk="1" hangingPunct="1"/>
            <a:endParaRPr lang="en-US" sz="2800" smtClean="0"/>
          </a:p>
          <a:p>
            <a:pPr eaLnBrk="1" hangingPunct="1"/>
            <a:r>
              <a:rPr lang="en-US" sz="2800" smtClean="0"/>
              <a:t>Temperature and precipitation are among the most important determinants in biome distribution.</a:t>
            </a:r>
          </a:p>
          <a:p>
            <a:pPr lvl="1" eaLnBrk="1" hangingPunct="1"/>
            <a:r>
              <a:rPr lang="en-US" sz="2800" smtClean="0"/>
              <a:t>Many temperature-controlled biomes occur in latitudinal bands.</a:t>
            </a:r>
          </a:p>
        </p:txBody>
      </p:sp>
    </p:spTree>
  </p:cSld>
  <p:clrMapOvr>
    <a:masterClrMapping/>
  </p:clrMapOvr>
  <p:transition>
    <p:pull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Marine Ecosystems</a:t>
            </a:r>
          </a:p>
        </p:txBody>
      </p:sp>
      <p:sp>
        <p:nvSpPr>
          <p:cNvPr id="32771" name="Rectangle 3"/>
          <p:cNvSpPr>
            <a:spLocks noGrp="1" noChangeArrowheads="1"/>
          </p:cNvSpPr>
          <p:nvPr>
            <p:ph type="body" idx="1"/>
          </p:nvPr>
        </p:nvSpPr>
        <p:spPr/>
        <p:txBody>
          <a:bodyPr/>
          <a:lstStyle/>
          <a:p>
            <a:pPr eaLnBrk="1" hangingPunct="1">
              <a:lnSpc>
                <a:spcPct val="90000"/>
              </a:lnSpc>
            </a:pPr>
            <a:r>
              <a:rPr lang="en-US" sz="2800" smtClean="0"/>
              <a:t>Vertical stratification is a key feature.</a:t>
            </a:r>
          </a:p>
          <a:p>
            <a:pPr lvl="1" eaLnBrk="1" hangingPunct="1">
              <a:lnSpc>
                <a:spcPct val="90000"/>
              </a:lnSpc>
            </a:pPr>
            <a:r>
              <a:rPr lang="en-US" sz="2800" smtClean="0"/>
              <a:t>Light and temperature decrease with depth and deep ocean species often grow slowly.</a:t>
            </a:r>
          </a:p>
          <a:p>
            <a:pPr lvl="1" eaLnBrk="1" hangingPunct="1">
              <a:lnSpc>
                <a:spcPct val="90000"/>
              </a:lnSpc>
            </a:pPr>
            <a:r>
              <a:rPr lang="en-US" sz="2800" smtClean="0"/>
              <a:t>Cold water holds more oxygen than warm water so productivity is often high in cold oceans such as the North Atlantic.</a:t>
            </a:r>
          </a:p>
          <a:p>
            <a:pPr eaLnBrk="1" hangingPunct="1">
              <a:lnSpc>
                <a:spcPct val="90000"/>
              </a:lnSpc>
            </a:pPr>
            <a:r>
              <a:rPr lang="en-US" sz="2800" smtClean="0"/>
              <a:t>Ocean systems classified:</a:t>
            </a:r>
          </a:p>
          <a:p>
            <a:pPr lvl="1" eaLnBrk="1" hangingPunct="1">
              <a:lnSpc>
                <a:spcPct val="90000"/>
              </a:lnSpc>
            </a:pPr>
            <a:r>
              <a:rPr lang="en-US" sz="2800" smtClean="0">
                <a:solidFill>
                  <a:srgbClr val="FFFF00"/>
                </a:solidFill>
              </a:rPr>
              <a:t>Benthic</a:t>
            </a:r>
            <a:r>
              <a:rPr lang="en-US" sz="2800" smtClean="0"/>
              <a:t> -  bottom</a:t>
            </a:r>
          </a:p>
          <a:p>
            <a:pPr lvl="1" eaLnBrk="1" hangingPunct="1">
              <a:lnSpc>
                <a:spcPct val="90000"/>
              </a:lnSpc>
            </a:pPr>
            <a:r>
              <a:rPr lang="en-US" sz="2800" smtClean="0">
                <a:solidFill>
                  <a:srgbClr val="FFFF00"/>
                </a:solidFill>
              </a:rPr>
              <a:t>Pelagic</a:t>
            </a:r>
            <a:r>
              <a:rPr lang="en-US" sz="2800" smtClean="0"/>
              <a:t> - water column above the bottom</a:t>
            </a:r>
          </a:p>
          <a:p>
            <a:pPr eaLnBrk="1" hangingPunct="1">
              <a:lnSpc>
                <a:spcPct val="90000"/>
              </a:lnSpc>
            </a:pPr>
            <a:r>
              <a:rPr lang="en-US" sz="2800" smtClean="0"/>
              <a:t>Area near shore is known as </a:t>
            </a:r>
            <a:r>
              <a:rPr lang="en-US" sz="2800" smtClean="0">
                <a:solidFill>
                  <a:srgbClr val="FFFF00"/>
                </a:solidFill>
              </a:rPr>
              <a:t>littoral zone</a:t>
            </a:r>
            <a:endParaRPr lang="en-US" sz="2800" smtClean="0"/>
          </a:p>
        </p:txBody>
      </p:sp>
    </p:spTree>
  </p:cSld>
  <p:clrMapOvr>
    <a:masterClrMapping/>
  </p:clrMapOvr>
  <p:transition>
    <p:pull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228600"/>
            <a:ext cx="8610600" cy="533400"/>
          </a:xfrm>
        </p:spPr>
        <p:txBody>
          <a:bodyPr/>
          <a:lstStyle/>
          <a:p>
            <a:pPr eaLnBrk="1" hangingPunct="1"/>
            <a:r>
              <a:rPr lang="en-US" smtClean="0"/>
              <a:t>Zones of the Ocean</a:t>
            </a:r>
          </a:p>
        </p:txBody>
      </p:sp>
      <p:pic>
        <p:nvPicPr>
          <p:cNvPr id="33795" name="Picture 6" descr="cun51381_05_14.jpg                                             00305EADMacintosh HD                   BFE0EB86:"/>
          <p:cNvPicPr>
            <a:picLocks noChangeAspect="1" noChangeArrowheads="1"/>
          </p:cNvPicPr>
          <p:nvPr/>
        </p:nvPicPr>
        <p:blipFill>
          <a:blip r:embed="rId3" cstate="print"/>
          <a:srcRect/>
          <a:stretch>
            <a:fillRect/>
          </a:stretch>
        </p:blipFill>
        <p:spPr bwMode="auto">
          <a:xfrm>
            <a:off x="1884363" y="898525"/>
            <a:ext cx="4706937" cy="5578475"/>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Surface to Hadal Zone Communities</a:t>
            </a:r>
          </a:p>
        </p:txBody>
      </p:sp>
      <p:sp>
        <p:nvSpPr>
          <p:cNvPr id="34819" name="Rectangle 4"/>
          <p:cNvSpPr>
            <a:spLocks noGrp="1" noChangeArrowheads="1"/>
          </p:cNvSpPr>
          <p:nvPr>
            <p:ph type="body" idx="1"/>
          </p:nvPr>
        </p:nvSpPr>
        <p:spPr/>
        <p:txBody>
          <a:bodyPr/>
          <a:lstStyle/>
          <a:p>
            <a:pPr eaLnBrk="1" hangingPunct="1"/>
            <a:r>
              <a:rPr lang="en-US" sz="2800" smtClean="0"/>
              <a:t>Open ocean is a biological desert except for areas where nutrients are distributed by currents e.g. Sargasso Sea in the Atlantic</a:t>
            </a:r>
          </a:p>
          <a:p>
            <a:pPr eaLnBrk="1" hangingPunct="1"/>
            <a:endParaRPr lang="en-US" sz="2800" smtClean="0"/>
          </a:p>
          <a:p>
            <a:pPr eaLnBrk="1" hangingPunct="1"/>
            <a:r>
              <a:rPr lang="en-US" sz="2800" smtClean="0"/>
              <a:t>The deepest layer of the ocean (hadal zone) contains communities of tube worms, mussels, etc. supported by microbes that capture chemical energy from thermal vents on the ocean floor.  These organisms are adapted to extreme temperatures (700 degrees F) and intense pressure.</a:t>
            </a:r>
          </a:p>
        </p:txBody>
      </p:sp>
    </p:spTree>
  </p:cSld>
  <p:clrMapOvr>
    <a:masterClrMapping/>
  </p:clrMapOvr>
  <p:transition>
    <p:pull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8600" y="152400"/>
            <a:ext cx="8686800" cy="533400"/>
          </a:xfrm>
        </p:spPr>
        <p:txBody>
          <a:bodyPr/>
          <a:lstStyle/>
          <a:p>
            <a:pPr eaLnBrk="1" hangingPunct="1"/>
            <a:r>
              <a:rPr lang="en-US" smtClean="0"/>
              <a:t>Thermal Vent Community</a:t>
            </a:r>
          </a:p>
        </p:txBody>
      </p:sp>
      <p:pic>
        <p:nvPicPr>
          <p:cNvPr id="35843" name="Picture 7" descr="cun51381_05_15.jpg                                             00305EB8Macintosh HD                   BFE0EB86:"/>
          <p:cNvPicPr>
            <a:picLocks noChangeAspect="1" noChangeArrowheads="1"/>
          </p:cNvPicPr>
          <p:nvPr/>
        </p:nvPicPr>
        <p:blipFill>
          <a:blip r:embed="rId3" cstate="print"/>
          <a:srcRect/>
          <a:stretch>
            <a:fillRect/>
          </a:stretch>
        </p:blipFill>
        <p:spPr bwMode="auto">
          <a:xfrm>
            <a:off x="2538413" y="917575"/>
            <a:ext cx="4067175" cy="5711825"/>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Coastal Zones</a:t>
            </a:r>
          </a:p>
        </p:txBody>
      </p:sp>
      <p:sp>
        <p:nvSpPr>
          <p:cNvPr id="36867" name="Rectangle 3"/>
          <p:cNvSpPr>
            <a:spLocks noGrp="1" noChangeArrowheads="1"/>
          </p:cNvSpPr>
          <p:nvPr>
            <p:ph type="body" sz="half" idx="1"/>
          </p:nvPr>
        </p:nvSpPr>
        <p:spPr>
          <a:xfrm>
            <a:off x="228600" y="1066800"/>
            <a:ext cx="8305800" cy="5334000"/>
          </a:xfrm>
        </p:spPr>
        <p:txBody>
          <a:bodyPr/>
          <a:lstStyle/>
          <a:p>
            <a:pPr eaLnBrk="1" hangingPunct="1">
              <a:lnSpc>
                <a:spcPct val="90000"/>
              </a:lnSpc>
            </a:pPr>
            <a:r>
              <a:rPr lang="en-US" sz="2400" smtClean="0"/>
              <a:t>Communities vary with depth, light, temperature and nutrient concentration.</a:t>
            </a:r>
            <a:endParaRPr lang="en-US" sz="2400" smtClean="0">
              <a:solidFill>
                <a:srgbClr val="FFFF00"/>
              </a:solidFill>
            </a:endParaRPr>
          </a:p>
          <a:p>
            <a:pPr eaLnBrk="1" hangingPunct="1">
              <a:lnSpc>
                <a:spcPct val="90000"/>
              </a:lnSpc>
            </a:pPr>
            <a:endParaRPr lang="en-US" sz="2400" smtClean="0">
              <a:solidFill>
                <a:srgbClr val="FFFF00"/>
              </a:solidFill>
            </a:endParaRPr>
          </a:p>
          <a:p>
            <a:pPr eaLnBrk="1" hangingPunct="1">
              <a:lnSpc>
                <a:spcPct val="90000"/>
              </a:lnSpc>
            </a:pPr>
            <a:r>
              <a:rPr lang="en-US" sz="2400" smtClean="0">
                <a:solidFill>
                  <a:srgbClr val="FFFF00"/>
                </a:solidFill>
              </a:rPr>
              <a:t>Coral Reefs</a:t>
            </a:r>
            <a:r>
              <a:rPr lang="en-US" sz="2400" smtClean="0"/>
              <a:t> - Aggregations of coral polyps that live symbiotically with algae.  Their calcium rich skeletons build up the reef.</a:t>
            </a:r>
          </a:p>
          <a:p>
            <a:pPr lvl="1" eaLnBrk="1" hangingPunct="1">
              <a:lnSpc>
                <a:spcPct val="90000"/>
              </a:lnSpc>
            </a:pPr>
            <a:r>
              <a:rPr lang="en-US" sz="2400" smtClean="0"/>
              <a:t>Light must penetrate for algal photosynthesis.</a:t>
            </a:r>
          </a:p>
          <a:p>
            <a:pPr lvl="1" eaLnBrk="1" hangingPunct="1">
              <a:lnSpc>
                <a:spcPct val="90000"/>
              </a:lnSpc>
            </a:pPr>
            <a:r>
              <a:rPr lang="en-US" sz="2400" smtClean="0"/>
              <a:t>Threatened by trash, sewage, urban runoff, industrial waste, introduced pathogens and global warming.  Global warming causes </a:t>
            </a:r>
            <a:r>
              <a:rPr lang="en-US" sz="2400" smtClean="0">
                <a:solidFill>
                  <a:srgbClr val="FFFF00"/>
                </a:solidFill>
              </a:rPr>
              <a:t>coral bleaching</a:t>
            </a:r>
            <a:r>
              <a:rPr lang="en-US" sz="2400" smtClean="0"/>
              <a:t> in which corals expel their algal partners and then die.</a:t>
            </a:r>
          </a:p>
          <a:p>
            <a:pPr lvl="1" eaLnBrk="1" hangingPunct="1">
              <a:lnSpc>
                <a:spcPct val="90000"/>
              </a:lnSpc>
            </a:pPr>
            <a:r>
              <a:rPr lang="en-US" sz="2400" smtClean="0"/>
              <a:t>One third of coral reefs have already been destroyed and 60% of the remaining reefs will probably be dead by 2030 ( 2006 UNESCO Conference).</a:t>
            </a:r>
            <a:endParaRPr lang="en-US" sz="2400" smtClean="0">
              <a:solidFill>
                <a:srgbClr val="FFFF00"/>
              </a:solidFill>
            </a:endParaRPr>
          </a:p>
          <a:p>
            <a:pPr eaLnBrk="1" hangingPunct="1">
              <a:lnSpc>
                <a:spcPct val="90000"/>
              </a:lnSpc>
              <a:buFontTx/>
              <a:buNone/>
            </a:pPr>
            <a:endParaRPr lang="en-US" sz="2400" smtClean="0"/>
          </a:p>
        </p:txBody>
      </p:sp>
    </p:spTree>
  </p:cSld>
  <p:clrMapOvr>
    <a:masterClrMapping/>
  </p:clrMapOvr>
  <p:transition>
    <p:pull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PH_cun8321_05_16a"/>
          <p:cNvPicPr>
            <a:picLocks noChangeAspect="1" noChangeArrowheads="1"/>
          </p:cNvPicPr>
          <p:nvPr/>
        </p:nvPicPr>
        <p:blipFill>
          <a:blip r:embed="rId2" cstate="print"/>
          <a:srcRect/>
          <a:stretch>
            <a:fillRect/>
          </a:stretch>
        </p:blipFill>
        <p:spPr bwMode="auto">
          <a:xfrm>
            <a:off x="457200" y="425450"/>
            <a:ext cx="8305800" cy="5951538"/>
          </a:xfrm>
          <a:prstGeom prst="rect">
            <a:avLst/>
          </a:prstGeom>
          <a:noFill/>
        </p:spPr>
      </p:pic>
    </p:spTree>
  </p:cSld>
  <p:clrMapOvr>
    <a:masterClrMapping/>
  </p:clrMapOvr>
  <p:transition>
    <p:pull dir="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Mangroves</a:t>
            </a:r>
          </a:p>
        </p:txBody>
      </p:sp>
      <p:sp>
        <p:nvSpPr>
          <p:cNvPr id="38915" name="Rectangle 3"/>
          <p:cNvSpPr>
            <a:spLocks noGrp="1" noChangeArrowheads="1"/>
          </p:cNvSpPr>
          <p:nvPr>
            <p:ph type="body" sz="half" idx="1"/>
          </p:nvPr>
        </p:nvSpPr>
        <p:spPr>
          <a:xfrm>
            <a:off x="228600" y="1066800"/>
            <a:ext cx="8458200" cy="5181600"/>
          </a:xfrm>
        </p:spPr>
        <p:txBody>
          <a:bodyPr/>
          <a:lstStyle/>
          <a:p>
            <a:pPr eaLnBrk="1" hangingPunct="1"/>
            <a:r>
              <a:rPr lang="en-US" sz="2800" smtClean="0"/>
              <a:t>Mangroves are trees that grow in saltwater along tropical coastlines.</a:t>
            </a:r>
          </a:p>
          <a:p>
            <a:pPr eaLnBrk="1" hangingPunct="1"/>
            <a:endParaRPr lang="en-US" sz="2800" smtClean="0"/>
          </a:p>
          <a:p>
            <a:pPr eaLnBrk="1" hangingPunct="1"/>
            <a:r>
              <a:rPr lang="en-US" sz="2800" smtClean="0"/>
              <a:t>Help stabilize shoreline</a:t>
            </a:r>
          </a:p>
          <a:p>
            <a:pPr eaLnBrk="1" hangingPunct="1"/>
            <a:r>
              <a:rPr lang="en-US" sz="2800" smtClean="0"/>
              <a:t>Nurseries for fish, shrimp</a:t>
            </a:r>
          </a:p>
          <a:p>
            <a:pPr eaLnBrk="1" hangingPunct="1"/>
            <a:r>
              <a:rPr lang="en-US" sz="2800" smtClean="0"/>
              <a:t>Can be cut for timber</a:t>
            </a:r>
          </a:p>
        </p:txBody>
      </p:sp>
    </p:spTree>
  </p:cSld>
  <p:clrMapOvr>
    <a:masterClrMapping/>
  </p:clrMapOvr>
  <p:transition>
    <p:pull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Tidal Environments</a:t>
            </a:r>
          </a:p>
        </p:txBody>
      </p:sp>
      <p:sp>
        <p:nvSpPr>
          <p:cNvPr id="39939" name="Rectangle 3"/>
          <p:cNvSpPr>
            <a:spLocks noGrp="1" noChangeArrowheads="1"/>
          </p:cNvSpPr>
          <p:nvPr>
            <p:ph type="body" sz="half" idx="1"/>
          </p:nvPr>
        </p:nvSpPr>
        <p:spPr>
          <a:xfrm>
            <a:off x="228600" y="1066800"/>
            <a:ext cx="5334000" cy="5791200"/>
          </a:xfrm>
        </p:spPr>
        <p:txBody>
          <a:bodyPr/>
          <a:lstStyle/>
          <a:p>
            <a:pPr eaLnBrk="1" hangingPunct="1"/>
            <a:r>
              <a:rPr lang="en-US" sz="2800" smtClean="0">
                <a:solidFill>
                  <a:srgbClr val="FFFF00"/>
                </a:solidFill>
              </a:rPr>
              <a:t>Estuaries </a:t>
            </a:r>
            <a:r>
              <a:rPr lang="en-US" sz="2800" smtClean="0"/>
              <a:t>- bays or semi-enclosed bodies of brackish water that form where rivers enter the ocean</a:t>
            </a:r>
          </a:p>
          <a:p>
            <a:pPr eaLnBrk="1" hangingPunct="1"/>
            <a:r>
              <a:rPr lang="en-US" sz="2800" smtClean="0">
                <a:solidFill>
                  <a:srgbClr val="FFFF00"/>
                </a:solidFill>
              </a:rPr>
              <a:t>Salt marshes</a:t>
            </a:r>
            <a:r>
              <a:rPr lang="en-US" sz="2800" smtClean="0"/>
              <a:t> - coastal wetlands flooded regularly or occasionally by seawater</a:t>
            </a:r>
          </a:p>
          <a:p>
            <a:pPr lvl="1" eaLnBrk="1" hangingPunct="1"/>
            <a:r>
              <a:rPr lang="en-US" sz="2800" smtClean="0"/>
              <a:t>Both are nutrient rich and biologically diverse.</a:t>
            </a:r>
          </a:p>
          <a:p>
            <a:pPr lvl="1" eaLnBrk="1" hangingPunct="1"/>
            <a:r>
              <a:rPr lang="en-US" sz="2800" smtClean="0"/>
              <a:t>2/3 of marine fish and shellfish rely on estuaries for spawning and development.</a:t>
            </a:r>
          </a:p>
          <a:p>
            <a:pPr lvl="1" eaLnBrk="1" hangingPunct="1"/>
            <a:r>
              <a:rPr lang="en-US" sz="2800" smtClean="0"/>
              <a:t>Threatened by sewage from coastal cities</a:t>
            </a:r>
          </a:p>
        </p:txBody>
      </p:sp>
      <p:pic>
        <p:nvPicPr>
          <p:cNvPr id="39942" name="Picture 6" descr="PH_cun8321_05_16c"/>
          <p:cNvPicPr>
            <a:picLocks noChangeAspect="1" noChangeArrowheads="1"/>
          </p:cNvPicPr>
          <p:nvPr/>
        </p:nvPicPr>
        <p:blipFill>
          <a:blip r:embed="rId3" cstate="print"/>
          <a:srcRect/>
          <a:stretch>
            <a:fillRect/>
          </a:stretch>
        </p:blipFill>
        <p:spPr bwMode="auto">
          <a:xfrm>
            <a:off x="5638800" y="2590800"/>
            <a:ext cx="3336925" cy="2432050"/>
          </a:xfrm>
          <a:prstGeom prst="rect">
            <a:avLst/>
          </a:prstGeom>
          <a:noFill/>
        </p:spPr>
      </p:pic>
    </p:spTree>
  </p:cSld>
  <p:clrMapOvr>
    <a:masterClrMapping/>
  </p:clrMapOvr>
  <p:transition>
    <p:pull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Tide Pools</a:t>
            </a:r>
          </a:p>
        </p:txBody>
      </p:sp>
      <p:sp>
        <p:nvSpPr>
          <p:cNvPr id="40963" name="Rectangle 3"/>
          <p:cNvSpPr>
            <a:spLocks noGrp="1" noChangeArrowheads="1"/>
          </p:cNvSpPr>
          <p:nvPr>
            <p:ph type="body" sz="half" idx="1"/>
          </p:nvPr>
        </p:nvSpPr>
        <p:spPr>
          <a:xfrm>
            <a:off x="228600" y="1066800"/>
            <a:ext cx="8534400" cy="5334000"/>
          </a:xfrm>
        </p:spPr>
        <p:txBody>
          <a:bodyPr/>
          <a:lstStyle/>
          <a:p>
            <a:pPr eaLnBrk="1" hangingPunct="1"/>
            <a:r>
              <a:rPr lang="en-US" sz="2800" smtClean="0"/>
              <a:t>Depressions in a rocky shoreline that are flooded at high tide but retain some water at low tide</a:t>
            </a:r>
          </a:p>
          <a:p>
            <a:pPr eaLnBrk="1" hangingPunct="1"/>
            <a:r>
              <a:rPr lang="en-US" sz="2800" smtClean="0"/>
              <a:t>Wave action prevents plant growth, but animals can be found in tidal pools.</a:t>
            </a:r>
          </a:p>
        </p:txBody>
      </p:sp>
    </p:spTree>
  </p:cSld>
  <p:clrMapOvr>
    <a:masterClrMapping/>
  </p:clrMapOvr>
  <p:transition>
    <p:pull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Barrier Islands</a:t>
            </a:r>
          </a:p>
        </p:txBody>
      </p:sp>
      <p:sp>
        <p:nvSpPr>
          <p:cNvPr id="41987" name="Rectangle 3"/>
          <p:cNvSpPr>
            <a:spLocks noGrp="1" noChangeArrowheads="1"/>
          </p:cNvSpPr>
          <p:nvPr>
            <p:ph type="body" sz="half" idx="1"/>
          </p:nvPr>
        </p:nvSpPr>
        <p:spPr>
          <a:xfrm>
            <a:off x="228600" y="838200"/>
            <a:ext cx="8153400" cy="3048000"/>
          </a:xfrm>
        </p:spPr>
        <p:txBody>
          <a:bodyPr/>
          <a:lstStyle/>
          <a:p>
            <a:pPr eaLnBrk="1" hangingPunct="1"/>
            <a:r>
              <a:rPr lang="en-US" sz="2800" smtClean="0"/>
              <a:t>Narrow islands made of sand that form parallel to a coastline</a:t>
            </a:r>
          </a:p>
          <a:p>
            <a:pPr eaLnBrk="1" hangingPunct="1"/>
            <a:r>
              <a:rPr lang="en-US" sz="2800" smtClean="0"/>
              <a:t>Provide protection from storms, waves, tides</a:t>
            </a:r>
          </a:p>
          <a:p>
            <a:pPr eaLnBrk="1" hangingPunct="1"/>
            <a:r>
              <a:rPr lang="en-US" sz="2800" smtClean="0"/>
              <a:t>Since they are made of sand, they should not be built on, but they are.  Oftentimes, storms destroy the buildings.</a:t>
            </a:r>
          </a:p>
        </p:txBody>
      </p:sp>
      <p:pic>
        <p:nvPicPr>
          <p:cNvPr id="41988" name="Picture 6" descr="cun51381_05_17.jpg                                             00305EB8Macintosh HD                   BFE0EB86:"/>
          <p:cNvPicPr>
            <a:picLocks noChangeAspect="1" noChangeArrowheads="1"/>
          </p:cNvPicPr>
          <p:nvPr/>
        </p:nvPicPr>
        <p:blipFill>
          <a:blip r:embed="rId3" cstate="print"/>
          <a:srcRect/>
          <a:stretch>
            <a:fillRect/>
          </a:stretch>
        </p:blipFill>
        <p:spPr bwMode="auto">
          <a:xfrm>
            <a:off x="2286000" y="3817938"/>
            <a:ext cx="4267200" cy="3040062"/>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Biomes</a:t>
            </a:r>
          </a:p>
        </p:txBody>
      </p:sp>
      <p:pic>
        <p:nvPicPr>
          <p:cNvPr id="6147" name="Picture 5" descr="cun51381_05_03.jpg                                             00305EADMacintosh HD                   BFE0EB86:"/>
          <p:cNvPicPr>
            <a:picLocks noChangeAspect="1" noChangeArrowheads="1"/>
          </p:cNvPicPr>
          <p:nvPr/>
        </p:nvPicPr>
        <p:blipFill>
          <a:blip r:embed="rId3" cstate="print"/>
          <a:srcRect/>
          <a:stretch>
            <a:fillRect/>
          </a:stretch>
        </p:blipFill>
        <p:spPr bwMode="auto">
          <a:xfrm>
            <a:off x="188913" y="827088"/>
            <a:ext cx="8766175" cy="5573712"/>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cun51381_05_18.jpg                                             00305EB8Macintosh HD                   BFE0EB86:"/>
          <p:cNvPicPr>
            <a:picLocks noChangeAspect="1" noChangeArrowheads="1"/>
          </p:cNvPicPr>
          <p:nvPr/>
        </p:nvPicPr>
        <p:blipFill>
          <a:blip r:embed="rId2" cstate="print"/>
          <a:srcRect/>
          <a:stretch>
            <a:fillRect/>
          </a:stretch>
        </p:blipFill>
        <p:spPr bwMode="auto">
          <a:xfrm>
            <a:off x="838200" y="1219200"/>
            <a:ext cx="7473950" cy="5322888"/>
          </a:xfrm>
          <a:prstGeom prst="rect">
            <a:avLst/>
          </a:prstGeom>
          <a:noFill/>
          <a:ln w="9525">
            <a:noFill/>
            <a:miter lim="800000"/>
            <a:headEnd/>
            <a:tailEnd/>
          </a:ln>
        </p:spPr>
      </p:pic>
      <p:sp>
        <p:nvSpPr>
          <p:cNvPr id="43011" name="Title 2"/>
          <p:cNvSpPr>
            <a:spLocks noGrp="1"/>
          </p:cNvSpPr>
          <p:nvPr>
            <p:ph type="title"/>
          </p:nvPr>
        </p:nvSpPr>
        <p:spPr/>
        <p:txBody>
          <a:bodyPr/>
          <a:lstStyle/>
          <a:p>
            <a:pPr eaLnBrk="1" hangingPunct="1"/>
            <a:r>
              <a:rPr lang="en-US" smtClean="0"/>
              <a:t>Storm Erosion on a Barrier Island</a:t>
            </a:r>
          </a:p>
        </p:txBody>
      </p:sp>
    </p:spTree>
  </p:cSld>
  <p:clrMapOvr>
    <a:masterClrMapping/>
  </p:clrMapOvr>
  <p:transition>
    <p:pull dir="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Freshwater Ecosystems</a:t>
            </a:r>
          </a:p>
        </p:txBody>
      </p:sp>
      <p:sp>
        <p:nvSpPr>
          <p:cNvPr id="44035" name="Rectangle 3"/>
          <p:cNvSpPr>
            <a:spLocks noGrp="1" noChangeArrowheads="1"/>
          </p:cNvSpPr>
          <p:nvPr>
            <p:ph type="body" idx="1"/>
          </p:nvPr>
        </p:nvSpPr>
        <p:spPr/>
        <p:txBody>
          <a:bodyPr/>
          <a:lstStyle/>
          <a:p>
            <a:pPr eaLnBrk="1" hangingPunct="1"/>
            <a:r>
              <a:rPr lang="en-US" sz="2800" smtClean="0">
                <a:solidFill>
                  <a:srgbClr val="FFFF00"/>
                </a:solidFill>
              </a:rPr>
              <a:t>Lakes</a:t>
            </a:r>
          </a:p>
          <a:p>
            <a:pPr lvl="1" eaLnBrk="1" hangingPunct="1"/>
            <a:r>
              <a:rPr lang="en-US" sz="2800" smtClean="0"/>
              <a:t>Freshwater lakes have distinct vertical zones.</a:t>
            </a:r>
          </a:p>
          <a:p>
            <a:pPr lvl="2" eaLnBrk="1" hangingPunct="1"/>
            <a:r>
              <a:rPr lang="en-US" sz="2800" smtClean="0"/>
              <a:t>Epilimnion - warm upper layer</a:t>
            </a:r>
          </a:p>
          <a:p>
            <a:pPr lvl="2" eaLnBrk="1" hangingPunct="1"/>
            <a:r>
              <a:rPr lang="en-US" sz="2800" smtClean="0"/>
              <a:t>Hypolimnion - cold, deeper layer that does not mix</a:t>
            </a:r>
          </a:p>
          <a:p>
            <a:pPr lvl="3" eaLnBrk="1" hangingPunct="1"/>
            <a:r>
              <a:rPr lang="en-US" sz="2800" smtClean="0">
                <a:solidFill>
                  <a:srgbClr val="FFFF00"/>
                </a:solidFill>
              </a:rPr>
              <a:t>Thermocline</a:t>
            </a:r>
            <a:r>
              <a:rPr lang="en-US" sz="2800" smtClean="0"/>
              <a:t> - distinctive temperature transition zone that separates warm upper layer and deeper cold layer</a:t>
            </a:r>
          </a:p>
          <a:p>
            <a:pPr lvl="2" eaLnBrk="1" hangingPunct="1"/>
            <a:r>
              <a:rPr lang="en-US" sz="2800" smtClean="0"/>
              <a:t>Benthos - bottom</a:t>
            </a:r>
          </a:p>
          <a:p>
            <a:pPr lvl="2" eaLnBrk="1" hangingPunct="1">
              <a:buFontTx/>
              <a:buNone/>
            </a:pPr>
            <a:endParaRPr lang="en-US" sz="2800" smtClean="0"/>
          </a:p>
        </p:txBody>
      </p:sp>
    </p:spTree>
  </p:cSld>
  <p:clrMapOvr>
    <a:masterClrMapping/>
  </p:clrMapOvr>
  <p:transition>
    <p:pull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Layers of a Lake</a:t>
            </a:r>
          </a:p>
        </p:txBody>
      </p:sp>
      <p:pic>
        <p:nvPicPr>
          <p:cNvPr id="45059" name="Picture 6" descr="cun51381_05_19.jpg                                             00305EADMacintosh HD                   BFE0EB86:"/>
          <p:cNvPicPr>
            <a:picLocks noChangeAspect="1" noChangeArrowheads="1"/>
          </p:cNvPicPr>
          <p:nvPr/>
        </p:nvPicPr>
        <p:blipFill>
          <a:blip r:embed="rId3" cstate="print"/>
          <a:srcRect/>
          <a:stretch>
            <a:fillRect/>
          </a:stretch>
        </p:blipFill>
        <p:spPr bwMode="auto">
          <a:xfrm>
            <a:off x="303213" y="911225"/>
            <a:ext cx="8537575" cy="5037138"/>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Terrestrial Ecosystems Influence a Lake</a:t>
            </a:r>
          </a:p>
        </p:txBody>
      </p:sp>
      <p:pic>
        <p:nvPicPr>
          <p:cNvPr id="46083" name="Picture 5" descr="cun51381_05_20.jpg                                             00305EADMacintosh HD                   BFE0EB86:"/>
          <p:cNvPicPr>
            <a:picLocks noChangeAspect="1" noChangeArrowheads="1"/>
          </p:cNvPicPr>
          <p:nvPr/>
        </p:nvPicPr>
        <p:blipFill>
          <a:blip r:embed="rId3" cstate="print"/>
          <a:srcRect/>
          <a:stretch>
            <a:fillRect/>
          </a:stretch>
        </p:blipFill>
        <p:spPr bwMode="auto">
          <a:xfrm>
            <a:off x="1522413" y="1046163"/>
            <a:ext cx="6097587" cy="5430837"/>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Wetlands</a:t>
            </a:r>
          </a:p>
        </p:txBody>
      </p:sp>
      <p:sp>
        <p:nvSpPr>
          <p:cNvPr id="47107" name="Rectangle 3"/>
          <p:cNvSpPr>
            <a:spLocks noGrp="1" noChangeArrowheads="1"/>
          </p:cNvSpPr>
          <p:nvPr>
            <p:ph type="body" idx="1"/>
          </p:nvPr>
        </p:nvSpPr>
        <p:spPr>
          <a:xfrm>
            <a:off x="228600" y="914400"/>
            <a:ext cx="8686800" cy="5334000"/>
          </a:xfrm>
        </p:spPr>
        <p:txBody>
          <a:bodyPr/>
          <a:lstStyle/>
          <a:p>
            <a:pPr eaLnBrk="1" hangingPunct="1">
              <a:lnSpc>
                <a:spcPct val="90000"/>
              </a:lnSpc>
            </a:pPr>
            <a:r>
              <a:rPr lang="en-US" sz="2800" smtClean="0"/>
              <a:t>Land surface is saturated or covered with water at least part of the year.</a:t>
            </a:r>
          </a:p>
          <a:p>
            <a:pPr lvl="1" eaLnBrk="1" hangingPunct="1">
              <a:lnSpc>
                <a:spcPct val="90000"/>
              </a:lnSpc>
            </a:pPr>
            <a:r>
              <a:rPr lang="en-US" sz="2800" smtClean="0">
                <a:solidFill>
                  <a:srgbClr val="FFFF00"/>
                </a:solidFill>
              </a:rPr>
              <a:t>Swamps</a:t>
            </a:r>
            <a:r>
              <a:rPr lang="en-US" sz="2800" smtClean="0"/>
              <a:t> - Wetlands with trees.</a:t>
            </a:r>
          </a:p>
          <a:p>
            <a:pPr lvl="1" eaLnBrk="1" hangingPunct="1">
              <a:lnSpc>
                <a:spcPct val="90000"/>
              </a:lnSpc>
            </a:pPr>
            <a:r>
              <a:rPr lang="en-US" sz="2800" smtClean="0">
                <a:solidFill>
                  <a:srgbClr val="FFFF00"/>
                </a:solidFill>
              </a:rPr>
              <a:t>Marshes</a:t>
            </a:r>
            <a:r>
              <a:rPr lang="en-US" sz="2800" smtClean="0"/>
              <a:t> - Wetlands without trees.</a:t>
            </a:r>
          </a:p>
          <a:p>
            <a:pPr lvl="1" eaLnBrk="1" hangingPunct="1">
              <a:lnSpc>
                <a:spcPct val="90000"/>
              </a:lnSpc>
            </a:pPr>
            <a:r>
              <a:rPr lang="en-US" sz="2800" smtClean="0">
                <a:solidFill>
                  <a:srgbClr val="FFFF00"/>
                </a:solidFill>
              </a:rPr>
              <a:t>Bogs and Fens</a:t>
            </a:r>
            <a:r>
              <a:rPr lang="en-US" sz="2800" smtClean="0"/>
              <a:t> - Waterlogged soils that tend to accumulate peat. Bogs fed by precipitation, while fens are fed from groundwater.  Nutrient poor with low productivity, but many unusual species.</a:t>
            </a:r>
          </a:p>
          <a:p>
            <a:pPr eaLnBrk="1" hangingPunct="1">
              <a:lnSpc>
                <a:spcPct val="90000"/>
              </a:lnSpc>
            </a:pPr>
            <a:r>
              <a:rPr lang="en-US" sz="2800" smtClean="0"/>
              <a:t>Water usually shallow enough to allow full sunlight penetration, so the majority of wetlands have high productivity.</a:t>
            </a:r>
          </a:p>
          <a:p>
            <a:pPr eaLnBrk="1" hangingPunct="1">
              <a:lnSpc>
                <a:spcPct val="90000"/>
              </a:lnSpc>
            </a:pPr>
            <a:r>
              <a:rPr lang="en-US" sz="2800" smtClean="0"/>
              <a:t>Trap and filter water, and store runoff.</a:t>
            </a:r>
          </a:p>
          <a:p>
            <a:pPr eaLnBrk="1" hangingPunct="1">
              <a:lnSpc>
                <a:spcPct val="90000"/>
              </a:lnSpc>
            </a:pPr>
            <a:endParaRPr lang="en-US" sz="2800" smtClean="0"/>
          </a:p>
        </p:txBody>
      </p:sp>
    </p:spTree>
  </p:cSld>
  <p:clrMapOvr>
    <a:masterClrMapping/>
  </p:clrMapOvr>
  <p:transition>
    <p:pull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Wetlands</a:t>
            </a:r>
          </a:p>
        </p:txBody>
      </p:sp>
      <p:sp>
        <p:nvSpPr>
          <p:cNvPr id="48131" name="Rectangle 3"/>
          <p:cNvSpPr>
            <a:spLocks noGrp="1" noChangeArrowheads="1"/>
          </p:cNvSpPr>
          <p:nvPr>
            <p:ph type="body" idx="1"/>
          </p:nvPr>
        </p:nvSpPr>
        <p:spPr/>
        <p:txBody>
          <a:bodyPr/>
          <a:lstStyle/>
          <a:p>
            <a:pPr eaLnBrk="1" hangingPunct="1">
              <a:lnSpc>
                <a:spcPct val="90000"/>
              </a:lnSpc>
            </a:pPr>
            <a:r>
              <a:rPr lang="en-US" sz="2800" smtClean="0"/>
              <a:t>Conservation is very important due to rich biodiversity.  Wetlands are the breeding grounds for birds.  Make up less than 5% of land area, but contain 33% of endangered species.  One of the greatest areas of concern for biologists.</a:t>
            </a:r>
          </a:p>
          <a:p>
            <a:pPr eaLnBrk="1" hangingPunct="1">
              <a:lnSpc>
                <a:spcPct val="90000"/>
              </a:lnSpc>
            </a:pPr>
            <a:endParaRPr lang="en-US" sz="2800" smtClean="0"/>
          </a:p>
          <a:p>
            <a:pPr eaLnBrk="1" hangingPunct="1">
              <a:lnSpc>
                <a:spcPct val="90000"/>
              </a:lnSpc>
            </a:pPr>
            <a:r>
              <a:rPr lang="en-US" sz="2800" smtClean="0"/>
              <a:t>May gradually convert to terrestrial communities through succession</a:t>
            </a:r>
          </a:p>
          <a:p>
            <a:pPr eaLnBrk="1" hangingPunct="1">
              <a:lnSpc>
                <a:spcPct val="90000"/>
              </a:lnSpc>
            </a:pPr>
            <a:endParaRPr lang="en-US" sz="2800" smtClean="0"/>
          </a:p>
          <a:p>
            <a:pPr eaLnBrk="1" hangingPunct="1">
              <a:lnSpc>
                <a:spcPct val="90000"/>
              </a:lnSpc>
            </a:pPr>
            <a:endParaRPr lang="en-US" sz="2800" smtClean="0"/>
          </a:p>
        </p:txBody>
      </p:sp>
    </p:spTree>
  </p:cSld>
  <p:clrMapOvr>
    <a:masterClrMapping/>
  </p:clrMapOvr>
  <p:transition>
    <p:pull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Wetlands</a:t>
            </a:r>
          </a:p>
        </p:txBody>
      </p:sp>
      <p:pic>
        <p:nvPicPr>
          <p:cNvPr id="49155" name="Picture 16" descr="cun51381_05_21.jpg                                             00305EB8Macintosh HD                   BFE0EB86:"/>
          <p:cNvPicPr>
            <a:picLocks noChangeAspect="1" noChangeArrowheads="1"/>
          </p:cNvPicPr>
          <p:nvPr/>
        </p:nvPicPr>
        <p:blipFill>
          <a:blip r:embed="rId3" cstate="print"/>
          <a:srcRect/>
          <a:stretch>
            <a:fillRect/>
          </a:stretch>
        </p:blipFill>
        <p:spPr bwMode="auto">
          <a:xfrm>
            <a:off x="174625" y="2189163"/>
            <a:ext cx="8793163" cy="2481262"/>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Human Disturbance</a:t>
            </a:r>
          </a:p>
        </p:txBody>
      </p:sp>
      <p:sp>
        <p:nvSpPr>
          <p:cNvPr id="50179" name="Rectangle 3"/>
          <p:cNvSpPr>
            <a:spLocks noGrp="1" noChangeArrowheads="1"/>
          </p:cNvSpPr>
          <p:nvPr>
            <p:ph type="body" idx="1"/>
          </p:nvPr>
        </p:nvSpPr>
        <p:spPr/>
        <p:txBody>
          <a:bodyPr/>
          <a:lstStyle/>
          <a:p>
            <a:pPr eaLnBrk="1" hangingPunct="1">
              <a:lnSpc>
                <a:spcPct val="90000"/>
              </a:lnSpc>
            </a:pPr>
            <a:r>
              <a:rPr lang="en-US" sz="2800" smtClean="0"/>
              <a:t>By some estimates, humans preempt about 40% of net terrestrial primary productivity.</a:t>
            </a:r>
          </a:p>
          <a:p>
            <a:pPr eaLnBrk="1" hangingPunct="1">
              <a:lnSpc>
                <a:spcPct val="90000"/>
              </a:lnSpc>
            </a:pPr>
            <a:endParaRPr lang="en-US" sz="2800" smtClean="0"/>
          </a:p>
          <a:p>
            <a:pPr eaLnBrk="1" hangingPunct="1">
              <a:lnSpc>
                <a:spcPct val="90000"/>
              </a:lnSpc>
            </a:pPr>
            <a:r>
              <a:rPr lang="en-US" sz="2800" smtClean="0"/>
              <a:t>Conversion of habitat to human use is single largest cause of biodiversity loss.</a:t>
            </a:r>
          </a:p>
          <a:p>
            <a:pPr eaLnBrk="1" hangingPunct="1">
              <a:lnSpc>
                <a:spcPct val="90000"/>
              </a:lnSpc>
            </a:pPr>
            <a:endParaRPr lang="en-US" sz="2800" smtClean="0"/>
          </a:p>
          <a:p>
            <a:pPr eaLnBrk="1" hangingPunct="1">
              <a:lnSpc>
                <a:spcPct val="90000"/>
              </a:lnSpc>
            </a:pPr>
            <a:r>
              <a:rPr lang="en-US" sz="2800" smtClean="0"/>
              <a:t>Temperate deciduous forests are the most completely human-dominated biome.  Tundra and Arctic Deserts are the least disturbed.</a:t>
            </a:r>
          </a:p>
          <a:p>
            <a:pPr eaLnBrk="1" hangingPunct="1">
              <a:lnSpc>
                <a:spcPct val="90000"/>
              </a:lnSpc>
            </a:pPr>
            <a:endParaRPr lang="en-US" sz="2800" smtClean="0"/>
          </a:p>
          <a:p>
            <a:pPr eaLnBrk="1" hangingPunct="1">
              <a:lnSpc>
                <a:spcPct val="90000"/>
              </a:lnSpc>
            </a:pPr>
            <a:r>
              <a:rPr lang="en-US" sz="2800" smtClean="0"/>
              <a:t>About half of all original wetlands in the U.S. have been degraded over the past 250 years.</a:t>
            </a:r>
          </a:p>
        </p:txBody>
      </p:sp>
    </p:spTree>
  </p:cSld>
  <p:clrMapOvr>
    <a:masterClrMapping/>
  </p:clrMapOvr>
  <p:transition>
    <p:pull dir="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CA_cun8321_05_22"/>
          <p:cNvPicPr>
            <a:picLocks noChangeAspect="1" noChangeArrowheads="1"/>
          </p:cNvPicPr>
          <p:nvPr/>
        </p:nvPicPr>
        <p:blipFill>
          <a:blip r:embed="rId2" cstate="print"/>
          <a:srcRect/>
          <a:stretch>
            <a:fillRect/>
          </a:stretch>
        </p:blipFill>
        <p:spPr bwMode="auto">
          <a:xfrm>
            <a:off x="152400" y="579438"/>
            <a:ext cx="8839200" cy="4673600"/>
          </a:xfrm>
          <a:prstGeom prst="rect">
            <a:avLst/>
          </a:prstGeom>
          <a:noFill/>
        </p:spPr>
      </p:pic>
    </p:spTree>
  </p:cSld>
  <p:clrMapOvr>
    <a:masterClrMapping/>
  </p:clrMapOvr>
  <p:transition>
    <p:pull dir="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pPr eaLnBrk="1" hangingPunct="1"/>
            <a:r>
              <a:rPr lang="en-US" smtClean="0"/>
              <a:t>Human Disturbance</a:t>
            </a:r>
          </a:p>
        </p:txBody>
      </p:sp>
      <p:pic>
        <p:nvPicPr>
          <p:cNvPr id="52227" name="Picture 7" descr="cun51381_t05_01.jpg                                            00305EC9Macintosh HD                   BFE0EB86:"/>
          <p:cNvPicPr>
            <a:picLocks noChangeAspect="1" noChangeArrowheads="1"/>
          </p:cNvPicPr>
          <p:nvPr/>
        </p:nvPicPr>
        <p:blipFill>
          <a:blip r:embed="rId3" cstate="print"/>
          <a:srcRect/>
          <a:stretch>
            <a:fillRect/>
          </a:stretch>
        </p:blipFill>
        <p:spPr bwMode="auto">
          <a:xfrm>
            <a:off x="188913" y="1211263"/>
            <a:ext cx="8766175" cy="4438650"/>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A_cun8321_05_02"/>
          <p:cNvPicPr>
            <a:picLocks noChangeAspect="1" noChangeArrowheads="1"/>
          </p:cNvPicPr>
          <p:nvPr/>
        </p:nvPicPr>
        <p:blipFill>
          <a:blip r:embed="rId2" cstate="print"/>
          <a:srcRect/>
          <a:stretch>
            <a:fillRect/>
          </a:stretch>
        </p:blipFill>
        <p:spPr bwMode="auto">
          <a:xfrm>
            <a:off x="1547813" y="152400"/>
            <a:ext cx="6265862" cy="6477000"/>
          </a:xfrm>
          <a:prstGeom prst="rect">
            <a:avLst/>
          </a:prstGeom>
          <a:noFill/>
        </p:spPr>
      </p:pic>
    </p:spTree>
  </p:cSld>
  <p:clrMapOvr>
    <a:masterClrMapping/>
  </p:clrMapOvr>
  <p:transition>
    <p:pull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76200"/>
            <a:ext cx="8686800" cy="533400"/>
          </a:xfrm>
        </p:spPr>
        <p:txBody>
          <a:bodyPr/>
          <a:lstStyle/>
          <a:p>
            <a:pPr eaLnBrk="1" hangingPunct="1"/>
            <a:r>
              <a:rPr lang="en-US" smtClean="0"/>
              <a:t>Biomes</a:t>
            </a:r>
          </a:p>
        </p:txBody>
      </p:sp>
      <p:sp>
        <p:nvSpPr>
          <p:cNvPr id="8195" name="Rectangle 3"/>
          <p:cNvSpPr>
            <a:spLocks noGrp="1" noChangeArrowheads="1"/>
          </p:cNvSpPr>
          <p:nvPr>
            <p:ph type="body" sz="half" idx="2"/>
          </p:nvPr>
        </p:nvSpPr>
        <p:spPr>
          <a:xfrm>
            <a:off x="228600" y="5105400"/>
            <a:ext cx="8686800" cy="1905000"/>
          </a:xfrm>
        </p:spPr>
        <p:txBody>
          <a:bodyPr/>
          <a:lstStyle/>
          <a:p>
            <a:pPr eaLnBrk="1" hangingPunct="1">
              <a:lnSpc>
                <a:spcPct val="90000"/>
              </a:lnSpc>
            </a:pPr>
            <a:r>
              <a:rPr lang="en-US" sz="2400" smtClean="0"/>
              <a:t>Temperature and precipitation also change with altitude.  As you go up a mountain, it gets cooler and wetter.  </a:t>
            </a:r>
            <a:r>
              <a:rPr lang="en-US" sz="2400" smtClean="0">
                <a:solidFill>
                  <a:srgbClr val="FFFF00"/>
                </a:solidFill>
              </a:rPr>
              <a:t>Vertical zonation</a:t>
            </a:r>
            <a:r>
              <a:rPr lang="en-US" sz="2400" smtClean="0"/>
              <a:t> is a term applied to vegetation zones defined by altitude.</a:t>
            </a:r>
          </a:p>
          <a:p>
            <a:pPr eaLnBrk="1" hangingPunct="1">
              <a:lnSpc>
                <a:spcPct val="90000"/>
              </a:lnSpc>
              <a:buFontTx/>
              <a:buNone/>
            </a:pPr>
            <a:endParaRPr lang="en-US" sz="2400" smtClean="0"/>
          </a:p>
        </p:txBody>
      </p:sp>
      <p:pic>
        <p:nvPicPr>
          <p:cNvPr id="8196" name="Picture 7" descr="cun51381_05_04.jpg                                             00305EADMacintosh HD                   BFE0EB86:"/>
          <p:cNvPicPr>
            <a:picLocks noChangeAspect="1" noChangeArrowheads="1"/>
          </p:cNvPicPr>
          <p:nvPr/>
        </p:nvPicPr>
        <p:blipFill>
          <a:blip r:embed="rId3" cstate="print"/>
          <a:srcRect/>
          <a:stretch>
            <a:fillRect/>
          </a:stretch>
        </p:blipFill>
        <p:spPr bwMode="auto">
          <a:xfrm>
            <a:off x="2254250" y="609600"/>
            <a:ext cx="4633913" cy="4346575"/>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Rainforests</a:t>
            </a:r>
          </a:p>
        </p:txBody>
      </p:sp>
      <p:sp>
        <p:nvSpPr>
          <p:cNvPr id="9219" name="Rectangle 3"/>
          <p:cNvSpPr>
            <a:spLocks noGrp="1" noChangeArrowheads="1"/>
          </p:cNvSpPr>
          <p:nvPr>
            <p:ph type="body" idx="1"/>
          </p:nvPr>
        </p:nvSpPr>
        <p:spPr/>
        <p:txBody>
          <a:bodyPr/>
          <a:lstStyle/>
          <a:p>
            <a:pPr eaLnBrk="1" hangingPunct="1"/>
            <a:r>
              <a:rPr lang="en-US" sz="2800" smtClean="0"/>
              <a:t>Humid tropical regions support one of the most complex and biologically rich biomes.</a:t>
            </a:r>
          </a:p>
          <a:p>
            <a:pPr eaLnBrk="1" hangingPunct="1"/>
            <a:endParaRPr lang="en-US" sz="2800" smtClean="0"/>
          </a:p>
          <a:p>
            <a:pPr eaLnBrk="1" hangingPunct="1"/>
            <a:r>
              <a:rPr lang="en-US" sz="2800" smtClean="0"/>
              <a:t>Ample rainfall and uniform temperatures</a:t>
            </a:r>
          </a:p>
          <a:p>
            <a:pPr lvl="1" eaLnBrk="1" hangingPunct="1"/>
            <a:r>
              <a:rPr lang="en-US" sz="2800" smtClean="0">
                <a:solidFill>
                  <a:srgbClr val="FFFF00"/>
                </a:solidFill>
              </a:rPr>
              <a:t>Cloud Forests</a:t>
            </a:r>
            <a:r>
              <a:rPr lang="en-US" sz="2800" smtClean="0"/>
              <a:t> - high mountains where fog and mist keep vegetation continually wet</a:t>
            </a:r>
          </a:p>
          <a:p>
            <a:pPr lvl="1" eaLnBrk="1" hangingPunct="1"/>
            <a:r>
              <a:rPr lang="en-US" sz="2800" smtClean="0">
                <a:solidFill>
                  <a:srgbClr val="FFFF00"/>
                </a:solidFill>
              </a:rPr>
              <a:t>Tropical rainforests</a:t>
            </a:r>
            <a:r>
              <a:rPr lang="en-US" sz="2800" smtClean="0"/>
              <a:t> - occur where rainfall exceeds 200 cm (80 inches) per year and temperatures are warm to hot year round</a:t>
            </a:r>
          </a:p>
        </p:txBody>
      </p:sp>
    </p:spTree>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Rainforests</a:t>
            </a:r>
          </a:p>
        </p:txBody>
      </p:sp>
      <p:sp>
        <p:nvSpPr>
          <p:cNvPr id="10243" name="Rectangle 3"/>
          <p:cNvSpPr>
            <a:spLocks noGrp="1" noChangeArrowheads="1"/>
          </p:cNvSpPr>
          <p:nvPr>
            <p:ph type="body" idx="1"/>
          </p:nvPr>
        </p:nvSpPr>
        <p:spPr>
          <a:xfrm>
            <a:off x="228600" y="1066800"/>
            <a:ext cx="8915400" cy="5334000"/>
          </a:xfrm>
        </p:spPr>
        <p:txBody>
          <a:bodyPr/>
          <a:lstStyle/>
          <a:p>
            <a:pPr eaLnBrk="1" hangingPunct="1"/>
            <a:r>
              <a:rPr lang="en-US" sz="2800" smtClean="0"/>
              <a:t>Soil in rainforests tends to be thin and nutrient poor.</a:t>
            </a:r>
          </a:p>
          <a:p>
            <a:pPr lvl="1" eaLnBrk="1" hangingPunct="1"/>
            <a:r>
              <a:rPr lang="en-US" sz="2800" smtClean="0"/>
              <a:t>90% nutrients tied up in living organisms</a:t>
            </a:r>
          </a:p>
          <a:p>
            <a:pPr lvl="1" eaLnBrk="1" hangingPunct="1"/>
            <a:r>
              <a:rPr lang="en-US" sz="2800" smtClean="0"/>
              <a:t>Rapid decomposition and nutrient cycling</a:t>
            </a:r>
          </a:p>
          <a:p>
            <a:pPr lvl="1" eaLnBrk="1" hangingPunct="1"/>
            <a:r>
              <a:rPr lang="en-US" sz="2800" smtClean="0"/>
              <a:t>Thin soil cannot support continued cropping      and cannot resist erosion.</a:t>
            </a:r>
          </a:p>
          <a:p>
            <a:pPr lvl="1" eaLnBrk="1" hangingPunct="1"/>
            <a:r>
              <a:rPr lang="en-US" sz="2800" smtClean="0"/>
              <a:t>Rapid deforestation occurring as people move  into the forests</a:t>
            </a:r>
          </a:p>
          <a:p>
            <a:pPr eaLnBrk="1" hangingPunct="1"/>
            <a:r>
              <a:rPr lang="en-US" sz="2800" smtClean="0"/>
              <a:t>One half to two thirds of all the species of terrestrial plants and animals live in tropical forests.</a:t>
            </a:r>
          </a:p>
          <a:p>
            <a:pPr eaLnBrk="1" hangingPunct="1"/>
            <a:endParaRPr lang="en-US" sz="2800" smtClean="0"/>
          </a:p>
        </p:txBody>
      </p:sp>
    </p:spTree>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0"/>
            <a:ext cx="8686800" cy="533400"/>
          </a:xfrm>
        </p:spPr>
        <p:txBody>
          <a:bodyPr/>
          <a:lstStyle/>
          <a:p>
            <a:pPr eaLnBrk="1" hangingPunct="1"/>
            <a:r>
              <a:rPr lang="en-US" smtClean="0"/>
              <a:t>Tropical Rainforests</a:t>
            </a:r>
          </a:p>
        </p:txBody>
      </p:sp>
      <p:pic>
        <p:nvPicPr>
          <p:cNvPr id="11267" name="Picture 16" descr="cun51381_05_05.jpg                                             00305EB8Macintosh HD                   BFE0EB86:"/>
          <p:cNvPicPr>
            <a:picLocks noChangeAspect="1" noChangeArrowheads="1"/>
          </p:cNvPicPr>
          <p:nvPr/>
        </p:nvPicPr>
        <p:blipFill>
          <a:blip r:embed="rId3" cstate="print"/>
          <a:srcRect/>
          <a:stretch>
            <a:fillRect/>
          </a:stretch>
        </p:blipFill>
        <p:spPr bwMode="auto">
          <a:xfrm>
            <a:off x="1595438" y="652463"/>
            <a:ext cx="5951537" cy="5976937"/>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55&quot;/&gt;&lt;/object&gt;&lt;object type=&quot;3&quot; unique_id=&quot;10005&quot;&gt;&lt;property id=&quot;20148&quot; value=&quot;5&quot;/&gt;&lt;property id=&quot;20300&quot; value=&quot;Slide 2 - &amp;quot;Biomes: Global Patterns of Life&amp;quot;&quot;/&gt;&lt;property id=&quot;20307&quot; value=&quot;256&quot;/&gt;&lt;/object&gt;&lt;object type=&quot;3&quot; unique_id=&quot;10006&quot;&gt;&lt;property id=&quot;20148&quot; value=&quot;5&quot;/&gt;&lt;property id=&quot;20300&quot; value=&quot;Slide 3 - &amp;quot;Outline&amp;quot;&quot;/&gt;&lt;property id=&quot;20307&quot; value=&quot;279&quot;/&gt;&lt;/object&gt;&lt;object type=&quot;3&quot; unique_id=&quot;10007&quot;&gt;&lt;property id=&quot;20148&quot; value=&quot;5&quot;/&gt;&lt;property id=&quot;20300&quot; value=&quot;Slide 4 - &amp;quot;Terrestrial Biomes&amp;quot;&quot;/&gt;&lt;property id=&quot;20307&quot; value=&quot;281&quot;/&gt;&lt;/object&gt;&lt;object type=&quot;3&quot; unique_id=&quot;10008&quot;&gt;&lt;property id=&quot;20148&quot; value=&quot;5&quot;/&gt;&lt;property id=&quot;20300&quot; value=&quot;Slide 5 - &amp;quot;Biomes&amp;quot;&quot;/&gt;&lt;property id=&quot;20307&quot; value=&quot;316&quot;/&gt;&lt;/object&gt;&lt;object type=&quot;3&quot; unique_id=&quot;10009&quot;&gt;&lt;property id=&quot;20148&quot; value=&quot;5&quot;/&gt;&lt;property id=&quot;20300&quot; value=&quot;Slide 6&quot;/&gt;&lt;property id=&quot;20307&quot; value=&quot;351&quot;/&gt;&lt;/object&gt;&lt;object type=&quot;3&quot; unique_id=&quot;10010&quot;&gt;&lt;property id=&quot;20148&quot; value=&quot;5&quot;/&gt;&lt;property id=&quot;20300&quot; value=&quot;Slide 7 - &amp;quot;Biomes&amp;quot;&quot;/&gt;&lt;property id=&quot;20307&quot; value=&quot;332&quot;/&gt;&lt;/object&gt;&lt;object type=&quot;3&quot; unique_id=&quot;10011&quot;&gt;&lt;property id=&quot;20148&quot; value=&quot;5&quot;/&gt;&lt;property id=&quot;20300&quot; value=&quot;Slide 8 - &amp;quot;Rainforests&amp;quot;&quot;/&gt;&lt;property id=&quot;20307&quot; value=&quot;290&quot;/&gt;&lt;/object&gt;&lt;object type=&quot;3&quot; unique_id=&quot;10012&quot;&gt;&lt;property id=&quot;20148&quot; value=&quot;5&quot;/&gt;&lt;property id=&quot;20300&quot; value=&quot;Slide 9 - &amp;quot;Rainforests&amp;quot;&quot;/&gt;&lt;property id=&quot;20307&quot; value=&quot;291&quot;/&gt;&lt;/object&gt;&lt;object type=&quot;3&quot; unique_id=&quot;10013&quot;&gt;&lt;property id=&quot;20148&quot; value=&quot;5&quot;/&gt;&lt;property id=&quot;20300&quot; value=&quot;Slide 10 - &amp;quot;Tropical Rainforests&amp;quot;&quot;/&gt;&lt;property id=&quot;20307&quot; value=&quot;322&quot;/&gt;&lt;/object&gt;&lt;object type=&quot;3&quot; unique_id=&quot;10014&quot;&gt;&lt;property id=&quot;20148&quot; value=&quot;5&quot;/&gt;&lt;property id=&quot;20300&quot; value=&quot;Slide 11 - &amp;quot;Tropical Seasonal Forests&amp;quot;&quot;/&gt;&lt;property id=&quot;20307&quot; value=&quot;292&quot;/&gt;&lt;/object&gt;&lt;object type=&quot;3&quot; unique_id=&quot;10015&quot;&gt;&lt;property id=&quot;20148&quot; value=&quot;5&quot;/&gt;&lt;property id=&quot;20300&quot; value=&quot;Slide 12 - &amp;quot;Tropical Savannas and Grasslands&amp;quot;&quot;/&gt;&lt;property id=&quot;20307&quot; value=&quot;328&quot;/&gt;&lt;/object&gt;&lt;object type=&quot;3&quot; unique_id=&quot;10016&quot;&gt;&lt;property id=&quot;20148&quot; value=&quot;5&quot;/&gt;&lt;property id=&quot;20300&quot; value=&quot;Slide 13 - &amp;quot;Tropical Savannas and Grasslands&amp;quot;&quot;/&gt;&lt;property id=&quot;20307&quot; value=&quot;329&quot;/&gt;&lt;/object&gt;&lt;object type=&quot;3&quot; unique_id=&quot;10017&quot;&gt;&lt;property id=&quot;20148&quot; value=&quot;5&quot;/&gt;&lt;property id=&quot;20300&quot; value=&quot;Slide 14 - &amp;quot;Deserts&amp;quot;&quot;/&gt;&lt;property id=&quot;20307&quot; value=&quot;282&quot;/&gt;&lt;/object&gt;&lt;object type=&quot;3&quot; unique_id=&quot;10018&quot;&gt;&lt;property id=&quot;20148&quot; value=&quot;5&quot;/&gt;&lt;property id=&quot;20300&quot; value=&quot;Slide 15 - &amp;quot;Deserts&amp;quot;&quot;/&gt;&lt;property id=&quot;20307&quot; value=&quot;333&quot;/&gt;&lt;/object&gt;&lt;object type=&quot;3&quot; unique_id=&quot;10019&quot;&gt;&lt;property id=&quot;20148&quot; value=&quot;5&quot;/&gt;&lt;property id=&quot;20300&quot; value=&quot;Slide 16 - &amp;quot;Deserts&amp;quot;&quot;/&gt;&lt;property id=&quot;20307&quot; value=&quot;317&quot;/&gt;&lt;/object&gt;&lt;object type=&quot;3&quot; unique_id=&quot;10020&quot;&gt;&lt;property id=&quot;20148&quot; value=&quot;5&quot;/&gt;&lt;property id=&quot;20300&quot; value=&quot;Slide 17 - &amp;quot;Temperate Grasslands&amp;quot;&quot;/&gt;&lt;property id=&quot;20307&quot; value=&quot;283&quot;/&gt;&lt;/object&gt;&lt;object type=&quot;3&quot; unique_id=&quot;10021&quot;&gt;&lt;property id=&quot;20148&quot; value=&quot;5&quot;/&gt;&lt;property id=&quot;20300&quot; value=&quot;Slide 18 - &amp;quot;Grasslands&amp;quot;&quot;/&gt;&lt;property id=&quot;20307&quot; value=&quot;318&quot;/&gt;&lt;/object&gt;&lt;object type=&quot;3&quot; unique_id=&quot;10022&quot;&gt;&lt;property id=&quot;20148&quot; value=&quot;5&quot;/&gt;&lt;property id=&quot;20300&quot; value=&quot;Slide 19 - &amp;quot;Mediterranean or Temperate Shrubland&amp;quot;&quot;/&gt;&lt;property id=&quot;20307&quot; value=&quot;289&quot;/&gt;&lt;/object&gt;&lt;object type=&quot;3&quot; unique_id=&quot;10023&quot;&gt;&lt;property id=&quot;20148&quot; value=&quot;5&quot;/&gt;&lt;property id=&quot;20300&quot; value=&quot;Slide 20 - &amp;quot;Deciduous Forest&amp;quot;&quot;/&gt;&lt;property id=&quot;20307&quot; value=&quot;288&quot;/&gt;&lt;/object&gt;&lt;object type=&quot;3&quot; unique_id=&quot;10024&quot;&gt;&lt;property id=&quot;20148&quot; value=&quot;5&quot;/&gt;&lt;property id=&quot;20300&quot; value=&quot;Slide 21 - &amp;quot;Temperate Deciduous Forests&amp;quot;&quot;/&gt;&lt;property id=&quot;20307&quot; value=&quot;321&quot;/&gt;&lt;/object&gt;&lt;object type=&quot;3&quot; unique_id=&quot;10025&quot;&gt;&lt;property id=&quot;20148&quot; value=&quot;5&quot;/&gt;&lt;property id=&quot;20300&quot; value=&quot;Slide 22 - &amp;quot;Temperate Coniferous Forests&amp;quot;&quot;/&gt;&lt;property id=&quot;20307&quot; value=&quot;285&quot;/&gt;&lt;/object&gt;&lt;object type=&quot;3&quot; unique_id=&quot;10026&quot;&gt;&lt;property id=&quot;20148&quot; value=&quot;5&quot;/&gt;&lt;property id=&quot;20300&quot; value=&quot;Slide 23 - &amp;quot;Coniferous Forests&amp;quot;&quot;/&gt;&lt;property id=&quot;20307&quot; value=&quot;286&quot;/&gt;&lt;/object&gt;&lt;object type=&quot;3&quot; unique_id=&quot;10027&quot;&gt;&lt;property id=&quot;20148&quot; value=&quot;5&quot;/&gt;&lt;property id=&quot;20300&quot; value=&quot;Slide 24 - &amp;quot;Boreal Forests&amp;quot;&quot;/&gt;&lt;property id=&quot;20307&quot; value=&quot;334&quot;/&gt;&lt;/object&gt;&lt;object type=&quot;3&quot; unique_id=&quot;10028&quot;&gt;&lt;property id=&quot;20148&quot; value=&quot;5&quot;/&gt;&lt;property id=&quot;20300&quot; value=&quot;Slide 25 - &amp;quot;Temperate Rainforest&amp;quot;&quot;/&gt;&lt;property id=&quot;20307&quot; value=&quot;335&quot;/&gt;&lt;/object&gt;&lt;object type=&quot;3&quot; unique_id=&quot;10029&quot;&gt;&lt;property id=&quot;20148&quot; value=&quot;5&quot;/&gt;&lt;property id=&quot;20300&quot; value=&quot;Slide 26 - &amp;quot;Boreal Forest&amp;quot;&quot;/&gt;&lt;property id=&quot;20307&quot; value=&quot;320&quot;/&gt;&lt;/object&gt;&lt;object type=&quot;3&quot; unique_id=&quot;10030&quot;&gt;&lt;property id=&quot;20148&quot; value=&quot;5&quot;/&gt;&lt;property id=&quot;20300&quot; value=&quot;Slide 27 - &amp;quot;Tundra&amp;quot;&quot;/&gt;&lt;property id=&quot;20307&quot; value=&quot;284&quot;/&gt;&lt;/object&gt;&lt;object type=&quot;3&quot; unique_id=&quot;10031&quot;&gt;&lt;property id=&quot;20148&quot; value=&quot;5&quot;/&gt;&lt;property id=&quot;20300&quot; value=&quot;Slide 28 - &amp;quot;Tundra&amp;quot;&quot;/&gt;&lt;property id=&quot;20307&quot; value=&quot;319&quot;/&gt;&lt;/object&gt;&lt;object type=&quot;3&quot; unique_id=&quot;10032&quot;&gt;&lt;property id=&quot;20148&quot; value=&quot;5&quot;/&gt;&lt;property id=&quot;20300&quot; value=&quot;Slide 29 - &amp;quot;Marine Ecosystems&amp;quot;&quot;/&gt;&lt;property id=&quot;20307&quot; value=&quot;293&quot;/&gt;&lt;/object&gt;&lt;object type=&quot;3&quot; unique_id=&quot;10033&quot;&gt;&lt;property id=&quot;20148&quot; value=&quot;5&quot;/&gt;&lt;property id=&quot;20300&quot; value=&quot;Slide 30&quot;/&gt;&lt;property id=&quot;20307&quot; value=&quot;352&quot;/&gt;&lt;/object&gt;&lt;object type=&quot;3&quot; unique_id=&quot;10034&quot;&gt;&lt;property id=&quot;20148&quot; value=&quot;5&quot;/&gt;&lt;property id=&quot;20300&quot; value=&quot;Slide 31 - &amp;quot;Marine Ecosystems&amp;quot;&quot;/&gt;&lt;property id=&quot;20307&quot; value=&quot;336&quot;/&gt;&lt;/object&gt;&lt;object type=&quot;3&quot; unique_id=&quot;10035&quot;&gt;&lt;property id=&quot;20148&quot; value=&quot;5&quot;/&gt;&lt;property id=&quot;20300&quot; value=&quot;Slide 32 - &amp;quot;Zones of the Ocean&amp;quot;&quot;/&gt;&lt;property id=&quot;20307&quot; value=&quot;337&quot;/&gt;&lt;/object&gt;&lt;object type=&quot;3&quot; unique_id=&quot;10036&quot;&gt;&lt;property id=&quot;20148&quot; value=&quot;5&quot;/&gt;&lt;property id=&quot;20300&quot; value=&quot;Slide 33 - &amp;quot;Surface to Hadal Zone Communities&amp;quot;&quot;/&gt;&lt;property id=&quot;20307&quot; value=&quot;338&quot;/&gt;&lt;/object&gt;&lt;object type=&quot;3&quot; unique_id=&quot;10037&quot;&gt;&lt;property id=&quot;20148&quot; value=&quot;5&quot;/&gt;&lt;property id=&quot;20300&quot; value=&quot;Slide 34 - &amp;quot;Thermal Vent Community&amp;quot;&quot;/&gt;&lt;property id=&quot;20307&quot; value=&quot;339&quot;/&gt;&lt;/object&gt;&lt;object type=&quot;3&quot; unique_id=&quot;10038&quot;&gt;&lt;property id=&quot;20148&quot; value=&quot;5&quot;/&gt;&lt;property id=&quot;20300&quot; value=&quot;Slide 35 - &amp;quot;Coastal Zones&amp;quot;&quot;/&gt;&lt;property id=&quot;20307&quot; value=&quot;296&quot;/&gt;&lt;/object&gt;&lt;object type=&quot;3&quot; unique_id=&quot;10039&quot;&gt;&lt;property id=&quot;20148&quot; value=&quot;5&quot;/&gt;&lt;property id=&quot;20300&quot; value=&quot;Slide 36&quot;/&gt;&lt;property id=&quot;20307&quot; value=&quot;353&quot;/&gt;&lt;/object&gt;&lt;object type=&quot;3&quot; unique_id=&quot;10040&quot;&gt;&lt;property id=&quot;20148&quot; value=&quot;5&quot;/&gt;&lt;property id=&quot;20300&quot; value=&quot;Slide 37 - &amp;quot;Mangroves&amp;quot;&quot;/&gt;&lt;property id=&quot;20307&quot; value=&quot;340&quot;/&gt;&lt;/object&gt;&lt;object type=&quot;3&quot; unique_id=&quot;10041&quot;&gt;&lt;property id=&quot;20148&quot; value=&quot;5&quot;/&gt;&lt;property id=&quot;20300&quot; value=&quot;Slide 38 - &amp;quot;Tidal Environments&amp;quot;&quot;/&gt;&lt;property id=&quot;20307&quot; value=&quot;314&quot;/&gt;&lt;/object&gt;&lt;object type=&quot;3&quot; unique_id=&quot;10042&quot;&gt;&lt;property id=&quot;20148&quot; value=&quot;5&quot;/&gt;&lt;property id=&quot;20300&quot; value=&quot;Slide 39 - &amp;quot;Tide Pools&amp;quot;&quot;/&gt;&lt;property id=&quot;20307&quot; value=&quot;341&quot;/&gt;&lt;/object&gt;&lt;object type=&quot;3&quot; unique_id=&quot;10043&quot;&gt;&lt;property id=&quot;20148&quot; value=&quot;5&quot;/&gt;&lt;property id=&quot;20300&quot; value=&quot;Slide 40 - &amp;quot;Barrier Islands&amp;quot;&quot;/&gt;&lt;property id=&quot;20307&quot; value=&quot;342&quot;/&gt;&lt;/object&gt;&lt;object type=&quot;3&quot; unique_id=&quot;10044&quot;&gt;&lt;property id=&quot;20148&quot; value=&quot;5&quot;/&gt;&lt;property id=&quot;20300&quot; value=&quot;Slide 41 - &amp;quot;Storm Erosion on a Barrier Island&amp;quot;&quot;/&gt;&lt;property id=&quot;20307&quot; value=&quot;350&quot;/&gt;&lt;/object&gt;&lt;object type=&quot;3&quot; unique_id=&quot;10045&quot;&gt;&lt;property id=&quot;20148&quot; value=&quot;5&quot;/&gt;&lt;property id=&quot;20300&quot; value=&quot;Slide 42 - &amp;quot;Freshwater Ecosystems&amp;quot;&quot;/&gt;&lt;property id=&quot;20307&quot; value=&quot;315&quot;/&gt;&lt;/object&gt;&lt;object type=&quot;3&quot; unique_id=&quot;10046&quot;&gt;&lt;property id=&quot;20148&quot; value=&quot;5&quot;/&gt;&lt;property id=&quot;20300&quot; value=&quot;Slide 43 - &amp;quot;Layers of a Lake&amp;quot;&quot;/&gt;&lt;property id=&quot;20307&quot; value=&quot;343&quot;/&gt;&lt;/object&gt;&lt;object type=&quot;3&quot; unique_id=&quot;10047&quot;&gt;&lt;property id=&quot;20148&quot; value=&quot;5&quot;/&gt;&lt;property id=&quot;20300&quot; value=&quot;Slide 44 - &amp;quot;Terrestrial Ecosystems Influence a Lake&amp;quot;&quot;/&gt;&lt;property id=&quot;20307&quot; value=&quot;344&quot;/&gt;&lt;/object&gt;&lt;object type=&quot;3&quot; unique_id=&quot;10048&quot;&gt;&lt;property id=&quot;20148&quot; value=&quot;5&quot;/&gt;&lt;property id=&quot;20300&quot; value=&quot;Slide 45 - &amp;quot;Wetlands&amp;quot;&quot;/&gt;&lt;property id=&quot;20307&quot; value=&quot;297&quot;/&gt;&lt;/object&gt;&lt;object type=&quot;3&quot; unique_id=&quot;10049&quot;&gt;&lt;property id=&quot;20148&quot; value=&quot;5&quot;/&gt;&lt;property id=&quot;20300&quot; value=&quot;Slide 46 - &amp;quot;Wetlands&amp;quot;&quot;/&gt;&lt;property id=&quot;20307&quot; value=&quot;345&quot;/&gt;&lt;/object&gt;&lt;object type=&quot;3&quot; unique_id=&quot;10050&quot;&gt;&lt;property id=&quot;20148&quot; value=&quot;5&quot;/&gt;&lt;property id=&quot;20300&quot; value=&quot;Slide 47 - &amp;quot;Wetlands&amp;quot;&quot;/&gt;&lt;property id=&quot;20307&quot; value=&quot;325&quot;/&gt;&lt;/object&gt;&lt;object type=&quot;3&quot; unique_id=&quot;10051&quot;&gt;&lt;property id=&quot;20148&quot; value=&quot;5&quot;/&gt;&lt;property id=&quot;20300&quot; value=&quot;Slide 48 - &amp;quot;Human Disturbance&amp;quot;&quot;/&gt;&lt;property id=&quot;20307&quot; value=&quot;299&quot;/&gt;&lt;/object&gt;&lt;object type=&quot;3&quot; unique_id=&quot;10052&quot;&gt;&lt;property id=&quot;20148&quot; value=&quot;5&quot;/&gt;&lt;property id=&quot;20300&quot; value=&quot;Slide 49&quot;/&gt;&lt;property id=&quot;20307&quot; value=&quot;354&quot;/&gt;&lt;/object&gt;&lt;object type=&quot;3&quot; unique_id=&quot;10053&quot;&gt;&lt;property id=&quot;20148&quot; value=&quot;5&quot;/&gt;&lt;property id=&quot;20300&quot; value=&quot;Slide 50 - &amp;quot;Human Disturbance&amp;quot;&quot;/&gt;&lt;property id=&quot;20307&quot; value=&quot;324&quot;/&gt;&lt;/object&gt;&lt;/object&gt;&lt;/object&gt;&lt;/database&gt;"/>
  <p:tag name="SECTOMILLISECCONVERTED"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0000"/>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4208</TotalTime>
  <Words>1727</Words>
  <Application>Microsoft Office PowerPoint</Application>
  <PresentationFormat>On-screen Show (4:3)</PresentationFormat>
  <Paragraphs>229</Paragraphs>
  <Slides>49</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Wingdings</vt:lpstr>
      <vt:lpstr>Times New Roman</vt:lpstr>
      <vt:lpstr>Times</vt:lpstr>
      <vt:lpstr>Default Design</vt:lpstr>
      <vt:lpstr>Biomes: Global Patterns of Life</vt:lpstr>
      <vt:lpstr>Outline</vt:lpstr>
      <vt:lpstr>Terrestrial Biomes</vt:lpstr>
      <vt:lpstr>Biomes</vt:lpstr>
      <vt:lpstr>Slide 5</vt:lpstr>
      <vt:lpstr>Biomes</vt:lpstr>
      <vt:lpstr>Rainforests</vt:lpstr>
      <vt:lpstr>Rainforests</vt:lpstr>
      <vt:lpstr>Tropical Rainforests</vt:lpstr>
      <vt:lpstr>Tropical Seasonal Forests</vt:lpstr>
      <vt:lpstr>Tropical Savannas and Grasslands</vt:lpstr>
      <vt:lpstr>Tropical Savannas and Grasslands</vt:lpstr>
      <vt:lpstr>Deserts</vt:lpstr>
      <vt:lpstr>Deserts</vt:lpstr>
      <vt:lpstr>Deserts</vt:lpstr>
      <vt:lpstr>Temperate Grasslands</vt:lpstr>
      <vt:lpstr>Grasslands</vt:lpstr>
      <vt:lpstr>Mediterranean or Temperate Shrubland</vt:lpstr>
      <vt:lpstr>Deciduous Forest</vt:lpstr>
      <vt:lpstr>Temperate Deciduous Forests</vt:lpstr>
      <vt:lpstr>Temperate Coniferous Forests</vt:lpstr>
      <vt:lpstr>Coniferous Forests</vt:lpstr>
      <vt:lpstr>Boreal Forests</vt:lpstr>
      <vt:lpstr>Temperate Rainforest</vt:lpstr>
      <vt:lpstr>Boreal Forest</vt:lpstr>
      <vt:lpstr>Tundra</vt:lpstr>
      <vt:lpstr>Tundra</vt:lpstr>
      <vt:lpstr>Marine Ecosystems</vt:lpstr>
      <vt:lpstr>Slide 29</vt:lpstr>
      <vt:lpstr>Marine Ecosystems</vt:lpstr>
      <vt:lpstr>Zones of the Ocean</vt:lpstr>
      <vt:lpstr>Surface to Hadal Zone Communities</vt:lpstr>
      <vt:lpstr>Thermal Vent Community</vt:lpstr>
      <vt:lpstr>Coastal Zones</vt:lpstr>
      <vt:lpstr>Slide 35</vt:lpstr>
      <vt:lpstr>Mangroves</vt:lpstr>
      <vt:lpstr>Tidal Environments</vt:lpstr>
      <vt:lpstr>Tide Pools</vt:lpstr>
      <vt:lpstr>Barrier Islands</vt:lpstr>
      <vt:lpstr>Storm Erosion on a Barrier Island</vt:lpstr>
      <vt:lpstr>Freshwater Ecosystems</vt:lpstr>
      <vt:lpstr>Layers of a Lake</vt:lpstr>
      <vt:lpstr>Terrestrial Ecosystems Influence a Lake</vt:lpstr>
      <vt:lpstr>Wetlands</vt:lpstr>
      <vt:lpstr>Wetlands</vt:lpstr>
      <vt:lpstr>Wetlands</vt:lpstr>
      <vt:lpstr>Human Disturbance</vt:lpstr>
      <vt:lpstr>Slide 48</vt:lpstr>
      <vt:lpstr>Human Disturbance</vt:lpstr>
    </vt:vector>
  </TitlesOfParts>
  <Company>CCSN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Our Environment</dc:title>
  <dc:creator>CCSN</dc:creator>
  <cp:lastModifiedBy>srjarret</cp:lastModifiedBy>
  <cp:revision>68</cp:revision>
  <dcterms:created xsi:type="dcterms:W3CDTF">2002-01-16T22:44:40Z</dcterms:created>
  <dcterms:modified xsi:type="dcterms:W3CDTF">2012-10-13T15:14:07Z</dcterms:modified>
</cp:coreProperties>
</file>