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B1D568-F20F-494B-AA6E-0B9474C8FA4D}" v="2" dt="2022-04-13T01:19:55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48F9C-34F5-4F42-8FCA-BEB467E5172A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57F7B3-6C96-4CE8-80E5-3C298ED7948F}">
      <dgm:prSet/>
      <dgm:spPr/>
      <dgm:t>
        <a:bodyPr/>
        <a:lstStyle/>
        <a:p>
          <a:r>
            <a:rPr lang="en-US" dirty="0"/>
            <a:t>Negative Impact 1: Harvested to eat </a:t>
          </a:r>
        </a:p>
      </dgm:t>
    </dgm:pt>
    <dgm:pt modelId="{81E896B3-285D-4EDE-94F0-95E25A3DFFC5}" type="parTrans" cxnId="{44C34F5B-F39B-4E1F-9EF0-7E0EEA8B0300}">
      <dgm:prSet/>
      <dgm:spPr/>
      <dgm:t>
        <a:bodyPr/>
        <a:lstStyle/>
        <a:p>
          <a:endParaRPr lang="en-US"/>
        </a:p>
      </dgm:t>
    </dgm:pt>
    <dgm:pt modelId="{1DD8085E-B52D-4D9A-BDD7-2C719945B0E1}" type="sibTrans" cxnId="{44C34F5B-F39B-4E1F-9EF0-7E0EEA8B0300}">
      <dgm:prSet/>
      <dgm:spPr/>
      <dgm:t>
        <a:bodyPr/>
        <a:lstStyle/>
        <a:p>
          <a:endParaRPr lang="en-US"/>
        </a:p>
      </dgm:t>
    </dgm:pt>
    <dgm:pt modelId="{1DB109E4-CBEC-4092-950A-F85DFDAC3E01}">
      <dgm:prSet/>
      <dgm:spPr/>
      <dgm:t>
        <a:bodyPr/>
        <a:lstStyle/>
        <a:p>
          <a:r>
            <a:rPr lang="en-US" dirty="0"/>
            <a:t>Negative Impact 2: Taken out of natural habitat for pet or aquarium use</a:t>
          </a:r>
        </a:p>
      </dgm:t>
    </dgm:pt>
    <dgm:pt modelId="{35F70253-3D1C-4D87-841B-F9C617EFF041}" type="parTrans" cxnId="{DB4B924B-3B82-4524-B7E9-8F5DBF9757C0}">
      <dgm:prSet/>
      <dgm:spPr/>
      <dgm:t>
        <a:bodyPr/>
        <a:lstStyle/>
        <a:p>
          <a:endParaRPr lang="en-US"/>
        </a:p>
      </dgm:t>
    </dgm:pt>
    <dgm:pt modelId="{FB57E775-EBA6-4AB5-9B94-584EA91DAD59}" type="sibTrans" cxnId="{DB4B924B-3B82-4524-B7E9-8F5DBF9757C0}">
      <dgm:prSet/>
      <dgm:spPr/>
      <dgm:t>
        <a:bodyPr/>
        <a:lstStyle/>
        <a:p>
          <a:endParaRPr lang="en-US"/>
        </a:p>
      </dgm:t>
    </dgm:pt>
    <dgm:pt modelId="{B585BFA1-0F0A-4054-AE08-5A724E60CA85}" type="pres">
      <dgm:prSet presAssocID="{34648F9C-34F5-4F42-8FCA-BEB467E5172A}" presName="vert0" presStyleCnt="0">
        <dgm:presLayoutVars>
          <dgm:dir/>
          <dgm:animOne val="branch"/>
          <dgm:animLvl val="lvl"/>
        </dgm:presLayoutVars>
      </dgm:prSet>
      <dgm:spPr/>
    </dgm:pt>
    <dgm:pt modelId="{946A1BCC-A82E-4DC9-8BF5-E0F491E1327A}" type="pres">
      <dgm:prSet presAssocID="{8457F7B3-6C96-4CE8-80E5-3C298ED7948F}" presName="thickLine" presStyleLbl="alignNode1" presStyleIdx="0" presStyleCnt="2"/>
      <dgm:spPr/>
    </dgm:pt>
    <dgm:pt modelId="{70A1B79B-BFF8-4421-8761-5292B6DCD772}" type="pres">
      <dgm:prSet presAssocID="{8457F7B3-6C96-4CE8-80E5-3C298ED7948F}" presName="horz1" presStyleCnt="0"/>
      <dgm:spPr/>
    </dgm:pt>
    <dgm:pt modelId="{4AEF3040-F0FF-40F2-945A-9C7663D1F06A}" type="pres">
      <dgm:prSet presAssocID="{8457F7B3-6C96-4CE8-80E5-3C298ED7948F}" presName="tx1" presStyleLbl="revTx" presStyleIdx="0" presStyleCnt="2"/>
      <dgm:spPr/>
    </dgm:pt>
    <dgm:pt modelId="{7ED35BA6-55DC-4FE8-BBD5-D63E969F73C6}" type="pres">
      <dgm:prSet presAssocID="{8457F7B3-6C96-4CE8-80E5-3C298ED7948F}" presName="vert1" presStyleCnt="0"/>
      <dgm:spPr/>
    </dgm:pt>
    <dgm:pt modelId="{D8B8C8E3-2247-447A-B0F7-174ECF585B7C}" type="pres">
      <dgm:prSet presAssocID="{1DB109E4-CBEC-4092-950A-F85DFDAC3E01}" presName="thickLine" presStyleLbl="alignNode1" presStyleIdx="1" presStyleCnt="2"/>
      <dgm:spPr/>
    </dgm:pt>
    <dgm:pt modelId="{FD35BCBA-38DE-45ED-B990-2313CF792887}" type="pres">
      <dgm:prSet presAssocID="{1DB109E4-CBEC-4092-950A-F85DFDAC3E01}" presName="horz1" presStyleCnt="0"/>
      <dgm:spPr/>
    </dgm:pt>
    <dgm:pt modelId="{AC581548-FB55-4470-9979-6686014C532A}" type="pres">
      <dgm:prSet presAssocID="{1DB109E4-CBEC-4092-950A-F85DFDAC3E01}" presName="tx1" presStyleLbl="revTx" presStyleIdx="1" presStyleCnt="2"/>
      <dgm:spPr/>
    </dgm:pt>
    <dgm:pt modelId="{7AE9C2A8-0C89-40E8-909D-C432DBC777A2}" type="pres">
      <dgm:prSet presAssocID="{1DB109E4-CBEC-4092-950A-F85DFDAC3E01}" presName="vert1" presStyleCnt="0"/>
      <dgm:spPr/>
    </dgm:pt>
  </dgm:ptLst>
  <dgm:cxnLst>
    <dgm:cxn modelId="{44C34F5B-F39B-4E1F-9EF0-7E0EEA8B0300}" srcId="{34648F9C-34F5-4F42-8FCA-BEB467E5172A}" destId="{8457F7B3-6C96-4CE8-80E5-3C298ED7948F}" srcOrd="0" destOrd="0" parTransId="{81E896B3-285D-4EDE-94F0-95E25A3DFFC5}" sibTransId="{1DD8085E-B52D-4D9A-BDD7-2C719945B0E1}"/>
    <dgm:cxn modelId="{DB4B924B-3B82-4524-B7E9-8F5DBF9757C0}" srcId="{34648F9C-34F5-4F42-8FCA-BEB467E5172A}" destId="{1DB109E4-CBEC-4092-950A-F85DFDAC3E01}" srcOrd="1" destOrd="0" parTransId="{35F70253-3D1C-4D87-841B-F9C617EFF041}" sibTransId="{FB57E775-EBA6-4AB5-9B94-584EA91DAD59}"/>
    <dgm:cxn modelId="{F15CDE8E-41AD-473C-B8C5-64EE825C31BA}" type="presOf" srcId="{34648F9C-34F5-4F42-8FCA-BEB467E5172A}" destId="{B585BFA1-0F0A-4054-AE08-5A724E60CA85}" srcOrd="0" destOrd="0" presId="urn:microsoft.com/office/officeart/2008/layout/LinedList"/>
    <dgm:cxn modelId="{04FC9BE5-33FA-4A2B-B84C-A71CEB1CB095}" type="presOf" srcId="{1DB109E4-CBEC-4092-950A-F85DFDAC3E01}" destId="{AC581548-FB55-4470-9979-6686014C532A}" srcOrd="0" destOrd="0" presId="urn:microsoft.com/office/officeart/2008/layout/LinedList"/>
    <dgm:cxn modelId="{B236A8FC-F977-4717-902E-856981DB91A7}" type="presOf" srcId="{8457F7B3-6C96-4CE8-80E5-3C298ED7948F}" destId="{4AEF3040-F0FF-40F2-945A-9C7663D1F06A}" srcOrd="0" destOrd="0" presId="urn:microsoft.com/office/officeart/2008/layout/LinedList"/>
    <dgm:cxn modelId="{3EAB9356-FB94-4CCA-8014-154286898B0F}" type="presParOf" srcId="{B585BFA1-0F0A-4054-AE08-5A724E60CA85}" destId="{946A1BCC-A82E-4DC9-8BF5-E0F491E1327A}" srcOrd="0" destOrd="0" presId="urn:microsoft.com/office/officeart/2008/layout/LinedList"/>
    <dgm:cxn modelId="{A34A4D08-EF5B-43EA-8D73-341F6DCF0EA8}" type="presParOf" srcId="{B585BFA1-0F0A-4054-AE08-5A724E60CA85}" destId="{70A1B79B-BFF8-4421-8761-5292B6DCD772}" srcOrd="1" destOrd="0" presId="urn:microsoft.com/office/officeart/2008/layout/LinedList"/>
    <dgm:cxn modelId="{7412FD4A-D36F-435F-8C10-6F90705D508C}" type="presParOf" srcId="{70A1B79B-BFF8-4421-8761-5292B6DCD772}" destId="{4AEF3040-F0FF-40F2-945A-9C7663D1F06A}" srcOrd="0" destOrd="0" presId="urn:microsoft.com/office/officeart/2008/layout/LinedList"/>
    <dgm:cxn modelId="{EEE3910E-AAA6-49DA-BED7-EB62CCBE6C44}" type="presParOf" srcId="{70A1B79B-BFF8-4421-8761-5292B6DCD772}" destId="{7ED35BA6-55DC-4FE8-BBD5-D63E969F73C6}" srcOrd="1" destOrd="0" presId="urn:microsoft.com/office/officeart/2008/layout/LinedList"/>
    <dgm:cxn modelId="{A018DA69-DD73-443C-A66D-E10F7C8BC2FE}" type="presParOf" srcId="{B585BFA1-0F0A-4054-AE08-5A724E60CA85}" destId="{D8B8C8E3-2247-447A-B0F7-174ECF585B7C}" srcOrd="2" destOrd="0" presId="urn:microsoft.com/office/officeart/2008/layout/LinedList"/>
    <dgm:cxn modelId="{00FEAF58-62B5-47E4-ACD6-2B22C28F3416}" type="presParOf" srcId="{B585BFA1-0F0A-4054-AE08-5A724E60CA85}" destId="{FD35BCBA-38DE-45ED-B990-2313CF792887}" srcOrd="3" destOrd="0" presId="urn:microsoft.com/office/officeart/2008/layout/LinedList"/>
    <dgm:cxn modelId="{63A81CC7-E43D-465D-A531-AAF0FAFCFD4C}" type="presParOf" srcId="{FD35BCBA-38DE-45ED-B990-2313CF792887}" destId="{AC581548-FB55-4470-9979-6686014C532A}" srcOrd="0" destOrd="0" presId="urn:microsoft.com/office/officeart/2008/layout/LinedList"/>
    <dgm:cxn modelId="{C7706991-EBE2-45DA-A93B-8D8C9C899763}" type="presParOf" srcId="{FD35BCBA-38DE-45ED-B990-2313CF792887}" destId="{7AE9C2A8-0C89-40E8-909D-C432DBC777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A1BCC-A82E-4DC9-8BF5-E0F491E1327A}">
      <dsp:nvSpPr>
        <dsp:cNvPr id="0" name=""/>
        <dsp:cNvSpPr/>
      </dsp:nvSpPr>
      <dsp:spPr>
        <a:xfrm>
          <a:off x="0" y="0"/>
          <a:ext cx="45594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EF3040-F0FF-40F2-945A-9C7663D1F06A}">
      <dsp:nvSpPr>
        <dsp:cNvPr id="0" name=""/>
        <dsp:cNvSpPr/>
      </dsp:nvSpPr>
      <dsp:spPr>
        <a:xfrm>
          <a:off x="0" y="0"/>
          <a:ext cx="4559425" cy="1989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Negative Impact 1: Harvested to eat </a:t>
          </a:r>
        </a:p>
      </dsp:txBody>
      <dsp:txXfrm>
        <a:off x="0" y="0"/>
        <a:ext cx="4559425" cy="1989792"/>
      </dsp:txXfrm>
    </dsp:sp>
    <dsp:sp modelId="{D8B8C8E3-2247-447A-B0F7-174ECF585B7C}">
      <dsp:nvSpPr>
        <dsp:cNvPr id="0" name=""/>
        <dsp:cNvSpPr/>
      </dsp:nvSpPr>
      <dsp:spPr>
        <a:xfrm>
          <a:off x="0" y="1989792"/>
          <a:ext cx="45594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581548-FB55-4470-9979-6686014C532A}">
      <dsp:nvSpPr>
        <dsp:cNvPr id="0" name=""/>
        <dsp:cNvSpPr/>
      </dsp:nvSpPr>
      <dsp:spPr>
        <a:xfrm>
          <a:off x="0" y="1989792"/>
          <a:ext cx="4559425" cy="1989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Negative Impact 2: Taken out of natural habitat for pet or aquarium use</a:t>
          </a:r>
        </a:p>
      </dsp:txBody>
      <dsp:txXfrm>
        <a:off x="0" y="1989792"/>
        <a:ext cx="4559425" cy="1989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D206-41B0-4FE9-A2BF-D825BA6EA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B2F6E-A214-4653-8DBB-256425B07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666D7-6A6B-42F9-B1F6-A7EDAD5B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69D6-CFA9-4A0A-A7E3-F7131184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64CFC-3646-40D3-8C8B-D21E76A7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6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09FA-8509-44EC-A3B7-04C0D88F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EBFFC-DCDF-43F6-9B0F-A6DEE3E97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BD93A-48D8-490F-9BBE-8F820088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60BA4-7820-4B07-954A-B5656A20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1B25F-7408-4218-B1E7-324AFFEE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54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8F7392-FFFA-4BC3-8310-16315FEB5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326E1-DB45-404E-A6FF-C8E41F9EB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543B3-7CC7-4CAA-B32F-25B88135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BB090-C47A-4348-B276-D191D4AA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9FA8D-C1BB-40D3-B04B-9EC4AC0D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50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D002-F14F-44FB-ABBC-2CAB898F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1462D-D7F3-49E5-9997-C9863E037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56D9E-EE4E-4BF5-B650-F3DD7C0A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C9E4-C3D4-4104-952D-1EEB9806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95AAE-1454-4693-9179-2E8EA888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37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6EC4-B282-4521-9D2C-10735BE96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E8FCD-4740-490F-9474-3D8FCDBA2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EC09-CA5B-45C7-9F46-85F4E31A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65FDD-9B11-4258-9D38-4DC3C6B3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C43F6-9207-4849-9B46-6BE4DABD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96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6E75-E1B9-49A7-9A06-7B9FFCF21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2667-91B8-4DE9-88BB-DE5C3B1D0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91B0F-A930-43B1-8F86-D9063F4BC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A27C9-E56E-461A-982D-200FE6EB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646D3-F049-4B23-B3E9-D5FB6870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FE74A-7F36-45E5-A738-330BE02C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56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E219-D2E0-48AC-AB53-C53E51F3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C656C-6521-4173-863D-FA593A7F2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8A861-E0A5-4438-8F88-5C7046239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F8649-30F2-440E-8F47-EBFF14CB1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18047C-DFB7-4D44-8D68-BDF75A03F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DCA54D-07C9-4D5A-97B5-943B38A2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2F193-5246-47B4-ACAC-8604CDD3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D497-24BF-4B77-AF41-E67B3163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74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5D4E-76BB-4DF0-99CD-2AD516DB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DA58B-8994-4840-B1C2-45BDEBE8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19D84-2FE3-4C0B-9411-A08C2385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3EC25-4EB1-45E3-A00B-E3C8CF9C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89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4B3420-9054-45A3-815C-A9CFD783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318676-157A-4678-B974-FA9D5598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661AE-36A1-4602-ABEE-26E1A5D0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55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4F4F8-2D7C-456D-95EB-589269D7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08CEA-5AD0-4455-A47A-1FA01B8EE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38832-342F-4989-B0A4-4AB19C661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D5BB6-D20C-4E2A-8A56-7922131C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739E9-0A90-4734-9C0B-8A12BBD1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14FB8-13D4-4B96-99A4-9C30894D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87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A23D-81ED-4357-B94C-B3973B38B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5C0C2-E4F0-4876-9AA7-17B87C58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47C1E-B6A0-45CC-B3BF-9AAD28779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9B85C-6C45-45A7-8EA1-A1840893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44A22-EF7D-4EEE-A2F5-82F49CDE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05E73-CB03-4391-81DE-B6E37BF6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8936A9-A22B-4191-A693-B5934A50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7079C-F483-4176-8503-6FE3BAB68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3715D-1041-400C-8F41-E3DE14B88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68A86-768E-4431-ACE3-72B2B5F56496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1A899-2925-4079-947A-D59DA663A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EB41E-8CF6-4222-B01F-596EE4D35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2AEE1-CBD2-4C54-8CFF-5FAC2D82C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5F281-083B-4E32-A18F-39A1C3CB3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US" sz="5600">
                <a:solidFill>
                  <a:schemeClr val="bg1"/>
                </a:solidFill>
              </a:rPr>
              <a:t>Echinodermata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B2225-0FBA-4CF8-B108-AEC467E7E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By The Brodmonster and Hunter</a:t>
            </a:r>
          </a:p>
        </p:txBody>
      </p:sp>
      <p:pic>
        <p:nvPicPr>
          <p:cNvPr id="2050" name="Picture 2" descr="Stupid Patrick GIF - Stupid Patrick Spongebob - Discover &amp; Share GIFs">
            <a:extLst>
              <a:ext uri="{FF2B5EF4-FFF2-40B4-BE49-F238E27FC236}">
                <a16:creationId xmlns:a16="http://schemas.microsoft.com/office/drawing/2014/main" id="{1C3D80D3-82EF-47F3-A351-BB8C93D30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5" r="6922" b="1"/>
          <a:stretch/>
        </p:blipFill>
        <p:spPr bwMode="auto"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83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9D25E-D504-48A4-BB6C-B5F833CB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C166-4418-4D22-9A44-161606778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one: invertebrate with hard, spiny skin</a:t>
            </a:r>
          </a:p>
        </p:txBody>
      </p:sp>
    </p:spTree>
    <p:extLst>
      <p:ext uri="{BB962C8B-B14F-4D97-AF65-F5344CB8AC3E}">
        <p14:creationId xmlns:p14="http://schemas.microsoft.com/office/powerpoint/2010/main" val="129371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22EF4-2194-4D37-B332-7212030C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Echinoderms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89CB-75DC-46EC-9891-8706A94E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corner: radially symmetrical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corner: asymmetrical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corner: spherical symmetry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corner: boss symmetry</a:t>
            </a:r>
          </a:p>
        </p:txBody>
      </p:sp>
    </p:spTree>
    <p:extLst>
      <p:ext uri="{BB962C8B-B14F-4D97-AF65-F5344CB8AC3E}">
        <p14:creationId xmlns:p14="http://schemas.microsoft.com/office/powerpoint/2010/main" val="3877055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83421-8411-4E81-AEF5-70E3A0B4D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D51A2-13AE-4909-9893-BD6ADBA2D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corner: boss symmetry</a:t>
            </a:r>
          </a:p>
        </p:txBody>
      </p:sp>
    </p:spTree>
    <p:extLst>
      <p:ext uri="{BB962C8B-B14F-4D97-AF65-F5344CB8AC3E}">
        <p14:creationId xmlns:p14="http://schemas.microsoft.com/office/powerpoint/2010/main" val="2656759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6EEFE-ECA0-4AD1-8A99-807D755B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dumb if you actually thought it was boss symmetry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74430-B724-4194-AFB6-C50559CC3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corner: radially symmetrical</a:t>
            </a:r>
          </a:p>
        </p:txBody>
      </p:sp>
    </p:spTree>
    <p:extLst>
      <p:ext uri="{BB962C8B-B14F-4D97-AF65-F5344CB8AC3E}">
        <p14:creationId xmlns:p14="http://schemas.microsoft.com/office/powerpoint/2010/main" val="2531318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3D829-0BAF-4961-803F-6944741B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adaptation helps starfish eat clams?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68700-4511-474B-9920-30F83CE59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corner: spiny skin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corner: suction tube feet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corner: regeneration of limbs</a:t>
            </a:r>
          </a:p>
        </p:txBody>
      </p:sp>
    </p:spTree>
    <p:extLst>
      <p:ext uri="{BB962C8B-B14F-4D97-AF65-F5344CB8AC3E}">
        <p14:creationId xmlns:p14="http://schemas.microsoft.com/office/powerpoint/2010/main" val="99315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62A3-C8B5-4EEC-921B-B3A7B4FA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1357C-25DA-42BB-92F1-0DC32C3FE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corner: suction tube feet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23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350D-131D-4914-8CCC-B05265F1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of these is NOT an echinoderm?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C7E0-B0EE-4500-84AB-C34961E1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corner: starfish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corner: sand dollar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corner: lobster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corner: sea urchin</a:t>
            </a:r>
          </a:p>
        </p:txBody>
      </p:sp>
    </p:spTree>
    <p:extLst>
      <p:ext uri="{BB962C8B-B14F-4D97-AF65-F5344CB8AC3E}">
        <p14:creationId xmlns:p14="http://schemas.microsoft.com/office/powerpoint/2010/main" val="3374548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212BE-4D63-410B-8518-A66C4463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107DA-C6EE-4627-8F8F-0F5E3CEA8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corner: lobster</a:t>
            </a:r>
          </a:p>
        </p:txBody>
      </p:sp>
    </p:spTree>
    <p:extLst>
      <p:ext uri="{BB962C8B-B14F-4D97-AF65-F5344CB8AC3E}">
        <p14:creationId xmlns:p14="http://schemas.microsoft.com/office/powerpoint/2010/main" val="1332852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9A090-373B-476F-BADD-82490F89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these is NOT an adaptation of Echinoderms?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8FE72-E1BF-4943-AA43-FD225812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corner: spiny skin to protect themselves from predators</a:t>
            </a:r>
          </a:p>
          <a:p>
            <a:r>
              <a:rPr lang="en-US" dirty="0"/>
              <a:t>2</a:t>
            </a:r>
            <a:r>
              <a:rPr lang="en-US" baseline="30000" dirty="0"/>
              <a:t>nd </a:t>
            </a:r>
            <a:r>
              <a:rPr lang="en-US" dirty="0"/>
              <a:t> corner: ability to be immortal </a:t>
            </a:r>
          </a:p>
          <a:p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/>
              <a:t>corner: ability to regenerate limbs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corner: suction tube feet to pry open shells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49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8ED9-8A4B-4364-AFDA-0FD0C3D2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31D36-DE3F-499F-9627-1F4DB7CD6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corner: ability to be immortal</a:t>
            </a:r>
          </a:p>
        </p:txBody>
      </p:sp>
    </p:spTree>
    <p:extLst>
      <p:ext uri="{BB962C8B-B14F-4D97-AF65-F5344CB8AC3E}">
        <p14:creationId xmlns:p14="http://schemas.microsoft.com/office/powerpoint/2010/main" val="1238199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E29320-2D6C-42B1-BFA7-C2FFE495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Phylum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92907-A5F0-4F8B-B84C-13B541528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815698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900" kern="1200" dirty="0">
                <a:solidFill>
                  <a:srgbClr val="FF6791"/>
                </a:solidFill>
                <a:latin typeface="+mn-lt"/>
                <a:ea typeface="+mn-ea"/>
                <a:cs typeface="+mn-cs"/>
              </a:rPr>
              <a:t>Echinodermata are invertebrates who have hard and spiny skin.</a:t>
            </a:r>
          </a:p>
        </p:txBody>
      </p:sp>
      <p:pic>
        <p:nvPicPr>
          <p:cNvPr id="1026" name="Picture 2" descr="Unit 5-8: Phylum Echinodermata – The Biology Classroom">
            <a:extLst>
              <a:ext uri="{FF2B5EF4-FFF2-40B4-BE49-F238E27FC236}">
                <a16:creationId xmlns:a16="http://schemas.microsoft.com/office/drawing/2014/main" id="{0FDF75CF-5EBB-42B8-AC9B-11B7C37B2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5443" y="307731"/>
            <a:ext cx="8786015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743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196D99-C07D-47D6-99F9-120CAA96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094" y="1224257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Details</a:t>
            </a:r>
          </a:p>
        </p:txBody>
      </p:sp>
      <p:pic>
        <p:nvPicPr>
          <p:cNvPr id="3074" name="Picture 2" descr="Smashing Urchins for Kelp | Hakai Magazine">
            <a:extLst>
              <a:ext uri="{FF2B5EF4-FFF2-40B4-BE49-F238E27FC236}">
                <a16:creationId xmlns:a16="http://schemas.microsoft.com/office/drawing/2014/main" id="{8371E958-5947-4699-B7FE-579FB94C9E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" r="31776" b="1"/>
          <a:stretch/>
        </p:blipFill>
        <p:spPr bwMode="auto">
          <a:xfrm>
            <a:off x="251334" y="374252"/>
            <a:ext cx="6655879" cy="591678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FD1E3-7EAC-463F-81DA-D96E737CA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9281" y="2550950"/>
            <a:ext cx="4962719" cy="3393110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bg1">
                    <a:alpha val="80000"/>
                  </a:schemeClr>
                </a:solidFill>
              </a:rPr>
              <a:t>Habitat: Spread across the ocean and lives in almost all depths and environments.</a:t>
            </a:r>
          </a:p>
          <a:p>
            <a:r>
              <a:rPr lang="en-US" sz="1500" dirty="0">
                <a:solidFill>
                  <a:schemeClr val="bg1">
                    <a:alpha val="80000"/>
                  </a:schemeClr>
                </a:solidFill>
              </a:rPr>
              <a:t>Reproduction: usually external fertilization, but some species use fragmentation.</a:t>
            </a:r>
          </a:p>
          <a:p>
            <a:r>
              <a:rPr lang="en-US" sz="1500" dirty="0">
                <a:solidFill>
                  <a:schemeClr val="bg1">
                    <a:alpha val="80000"/>
                  </a:schemeClr>
                </a:solidFill>
              </a:rPr>
              <a:t>Feeding Strategies: Filter Feeding, (collecting food particles filtered from the water) Suspension, (uses arms to collect food particles) and deposit feeders. (go through sediment to get food)</a:t>
            </a:r>
          </a:p>
          <a:p>
            <a:r>
              <a:rPr lang="en-US" sz="1500" dirty="0">
                <a:solidFill>
                  <a:schemeClr val="bg1">
                    <a:alpha val="80000"/>
                  </a:schemeClr>
                </a:solidFill>
              </a:rPr>
              <a:t>Predator/Prey relationship: Sea Urchins eat kelp</a:t>
            </a:r>
          </a:p>
          <a:p>
            <a:r>
              <a:rPr lang="en-US" sz="1500" dirty="0">
                <a:solidFill>
                  <a:schemeClr val="bg1">
                    <a:alpha val="80000"/>
                  </a:schemeClr>
                </a:solidFill>
              </a:rPr>
              <a:t>Symmetry: Radial Symmetry</a:t>
            </a:r>
          </a:p>
          <a:p>
            <a:r>
              <a:rPr lang="en-US" sz="1500" dirty="0">
                <a:solidFill>
                  <a:schemeClr val="bg1">
                    <a:alpha val="80000"/>
                  </a:schemeClr>
                </a:solidFill>
              </a:rPr>
              <a:t>https://www.youtube.com/watch?v=Fp0ThW2dsUI</a:t>
            </a:r>
          </a:p>
        </p:txBody>
      </p:sp>
    </p:spTree>
    <p:extLst>
      <p:ext uri="{BB962C8B-B14F-4D97-AF65-F5344CB8AC3E}">
        <p14:creationId xmlns:p14="http://schemas.microsoft.com/office/powerpoint/2010/main" val="932515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C8EC04-E2FE-48DD-8784-4AD15679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Diagram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chinoderm - Marine Biology">
            <a:extLst>
              <a:ext uri="{FF2B5EF4-FFF2-40B4-BE49-F238E27FC236}">
                <a16:creationId xmlns:a16="http://schemas.microsoft.com/office/drawing/2014/main" id="{E41CD467-A262-4B33-851C-B0C3A52D3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6733" y="2427541"/>
            <a:ext cx="7723434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282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Star Fish Eating Clam - YouTube">
            <a:extLst>
              <a:ext uri="{FF2B5EF4-FFF2-40B4-BE49-F238E27FC236}">
                <a16:creationId xmlns:a16="http://schemas.microsoft.com/office/drawing/2014/main" id="{5A87D53D-4A2A-4095-8422-98B4ABA7E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315FDD-2C8F-4438-9B49-43FA8F78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Adaptations</a:t>
            </a:r>
          </a:p>
        </p:txBody>
      </p:sp>
      <p:cxnSp>
        <p:nvCxnSpPr>
          <p:cNvPr id="6149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65D80-BA13-4A78-A715-200A8766C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Adaptation 1: rows of spines for protection against predators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Adaptation 2: regeneration of limbs (starfish)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Adaptation 3: suction tube feet to pry open shells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https://www.youtube.com/watch?v=45IdcMearfU</a:t>
            </a:r>
          </a:p>
        </p:txBody>
      </p:sp>
    </p:spTree>
    <p:extLst>
      <p:ext uri="{BB962C8B-B14F-4D97-AF65-F5344CB8AC3E}">
        <p14:creationId xmlns:p14="http://schemas.microsoft.com/office/powerpoint/2010/main" val="1667412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B5F7C-99CD-42C7-83D5-D884C2F9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EDC0D-BC48-44F9-842F-166A87FFF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Sea Urchin</a:t>
            </a:r>
          </a:p>
          <a:p>
            <a:r>
              <a:rPr lang="en-US" dirty="0"/>
              <a:t>Sea Urchins are grazers. They live on the sea floor, and they are small, round, and spiny.</a:t>
            </a:r>
          </a:p>
          <a:p>
            <a:r>
              <a:rPr lang="en-US" dirty="0"/>
              <a:t>Starfish</a:t>
            </a:r>
          </a:p>
          <a:p>
            <a:r>
              <a:rPr lang="en-US" dirty="0"/>
              <a:t>Starfish have a central disc with usually 5 arms. They have no brain or blood</a:t>
            </a:r>
          </a:p>
          <a:p>
            <a:r>
              <a:rPr lang="en-US" dirty="0"/>
              <a:t>Sand Dollar</a:t>
            </a:r>
          </a:p>
          <a:p>
            <a:r>
              <a:rPr lang="en-US" dirty="0"/>
              <a:t>Sand Dollars have a flat disc-shaped body, and they are well adapted to burrowing in the sand. They are close relatives to Sea Urchins.</a:t>
            </a:r>
          </a:p>
        </p:txBody>
      </p:sp>
      <p:pic>
        <p:nvPicPr>
          <p:cNvPr id="5122" name="Picture 2" descr="Is It OK to Take Sand Dollars Off the Beach? | HowStuffWorks">
            <a:extLst>
              <a:ext uri="{FF2B5EF4-FFF2-40B4-BE49-F238E27FC236}">
                <a16:creationId xmlns:a16="http://schemas.microsoft.com/office/drawing/2014/main" id="{87898CED-2B03-4AFD-8188-ECA8EC13B7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0" r="20071" b="2"/>
          <a:stretch/>
        </p:blipFill>
        <p:spPr bwMode="auto"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612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39170-7FC0-48B4-8C35-0B913A34F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Human Impact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uman Impact on the Environment | Global Events | USA | Europe | Middle  East | Asia Pacific">
            <a:extLst>
              <a:ext uri="{FF2B5EF4-FFF2-40B4-BE49-F238E27FC236}">
                <a16:creationId xmlns:a16="http://schemas.microsoft.com/office/drawing/2014/main" id="{7660A137-8699-463D-BFA3-E139E705A7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3" r="17210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A23046-7A25-592A-A457-3627D6BD10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277658"/>
              </p:ext>
            </p:extLst>
          </p:nvPr>
        </p:nvGraphicFramePr>
        <p:xfrm>
          <a:off x="590719" y="2330505"/>
          <a:ext cx="4559425" cy="397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3882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E98E-E7C2-4016-B411-BD862E5A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B1C8-2E5B-4B8C-BF3D-3E9152C56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Echinoderms are mad underrated; they are so cool.</a:t>
            </a:r>
          </a:p>
          <a:p>
            <a:r>
              <a:rPr lang="en-US" dirty="0"/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901097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CA17-85BF-4E05-9CC7-536864EF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Time: Four Corners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58967-3F6D-44E7-B6DA-99FEDB8A0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characteristics define Echinodermata?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corner: vertebrate who have soft skin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corner: vertebrate with hard, spiny skin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corner: invertebrate with soft skin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corner: invertebrate with hard, spiny skin</a:t>
            </a:r>
          </a:p>
        </p:txBody>
      </p:sp>
    </p:spTree>
    <p:extLst>
      <p:ext uri="{BB962C8B-B14F-4D97-AF65-F5344CB8AC3E}">
        <p14:creationId xmlns:p14="http://schemas.microsoft.com/office/powerpoint/2010/main" val="3243954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471</Words>
  <Application>Microsoft Office PowerPoint</Application>
  <PresentationFormat>Widescreen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Echinodermata</vt:lpstr>
      <vt:lpstr>Phylum Introduction</vt:lpstr>
      <vt:lpstr>Details</vt:lpstr>
      <vt:lpstr>Diagram</vt:lpstr>
      <vt:lpstr>Adaptations</vt:lpstr>
      <vt:lpstr>Animals</vt:lpstr>
      <vt:lpstr>Human Impact</vt:lpstr>
      <vt:lpstr>Closing thoughts</vt:lpstr>
      <vt:lpstr>Activity Time: Four Corners</vt:lpstr>
      <vt:lpstr>answer</vt:lpstr>
      <vt:lpstr>Echinoderms are</vt:lpstr>
      <vt:lpstr>answer</vt:lpstr>
      <vt:lpstr>You are dumb if you actually thought it was boss symmetry</vt:lpstr>
      <vt:lpstr>What adaptation helps starfish eat clams?</vt:lpstr>
      <vt:lpstr>answer</vt:lpstr>
      <vt:lpstr>Which one of these is NOT an echinoderm?</vt:lpstr>
      <vt:lpstr>answer</vt:lpstr>
      <vt:lpstr>Which of these is NOT an adaptation of Echinoderms?</vt:lpstr>
      <vt:lpstr>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Echinodermata</dc:title>
  <dc:creator>Phillips, Brody A.</dc:creator>
  <cp:lastModifiedBy>Sonya Jarrett</cp:lastModifiedBy>
  <cp:revision>3</cp:revision>
  <dcterms:created xsi:type="dcterms:W3CDTF">2022-04-13T00:27:11Z</dcterms:created>
  <dcterms:modified xsi:type="dcterms:W3CDTF">2022-04-21T11:50:35Z</dcterms:modified>
</cp:coreProperties>
</file>