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8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4/21/2022</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4/21/2022</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stUjTosyTP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B59E-574E-4609-BA9C-9980EFE3D0FB}"/>
              </a:ext>
            </a:extLst>
          </p:cNvPr>
          <p:cNvSpPr>
            <a:spLocks noGrp="1"/>
          </p:cNvSpPr>
          <p:nvPr>
            <p:ph type="ctrTitle"/>
          </p:nvPr>
        </p:nvSpPr>
        <p:spPr/>
        <p:txBody>
          <a:bodyPr/>
          <a:lstStyle/>
          <a:p>
            <a:r>
              <a:rPr lang="en-US" dirty="0"/>
              <a:t>Marine Arthropods</a:t>
            </a:r>
          </a:p>
        </p:txBody>
      </p:sp>
      <p:sp>
        <p:nvSpPr>
          <p:cNvPr id="3" name="Subtitle 2">
            <a:extLst>
              <a:ext uri="{FF2B5EF4-FFF2-40B4-BE49-F238E27FC236}">
                <a16:creationId xmlns:a16="http://schemas.microsoft.com/office/drawing/2014/main" id="{19355314-ECC2-4A02-A9BB-F3B122183827}"/>
              </a:ext>
            </a:extLst>
          </p:cNvPr>
          <p:cNvSpPr>
            <a:spLocks noGrp="1"/>
          </p:cNvSpPr>
          <p:nvPr>
            <p:ph type="subTitle" idx="1"/>
          </p:nvPr>
        </p:nvSpPr>
        <p:spPr/>
        <p:txBody>
          <a:bodyPr/>
          <a:lstStyle/>
          <a:p>
            <a:r>
              <a:rPr lang="en-US" dirty="0"/>
              <a:t>By: Hunter Johnston</a:t>
            </a:r>
          </a:p>
        </p:txBody>
      </p:sp>
    </p:spTree>
    <p:extLst>
      <p:ext uri="{BB962C8B-B14F-4D97-AF65-F5344CB8AC3E}">
        <p14:creationId xmlns:p14="http://schemas.microsoft.com/office/powerpoint/2010/main" val="1458365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248B20B-5C23-48F7-ADDB-F68BE79F4764}"/>
              </a:ext>
            </a:extLst>
          </p:cNvPr>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Animal 1</a:t>
            </a:r>
          </a:p>
        </p:txBody>
      </p:sp>
      <p:pic>
        <p:nvPicPr>
          <p:cNvPr id="3074" name="Picture 2" descr="About Marine Arthropods | the Shape of Life | The Story of the Animal  Kingdom">
            <a:extLst>
              <a:ext uri="{FF2B5EF4-FFF2-40B4-BE49-F238E27FC236}">
                <a16:creationId xmlns:a16="http://schemas.microsoft.com/office/drawing/2014/main" id="{BFC65CBF-9461-479F-ACDD-4DA984A966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680719" y="211414"/>
            <a:ext cx="3638938" cy="6435172"/>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13173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3A65623-C70B-4A92-A5E1-86B900E56513}"/>
              </a:ext>
            </a:extLst>
          </p:cNvPr>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Animal 2</a:t>
            </a:r>
          </a:p>
        </p:txBody>
      </p:sp>
      <p:pic>
        <p:nvPicPr>
          <p:cNvPr id="4098" name="Picture 2" descr="About Marine Arthropods | the Shape of Life | The Story of the Animal  Kingdom">
            <a:extLst>
              <a:ext uri="{FF2B5EF4-FFF2-40B4-BE49-F238E27FC236}">
                <a16:creationId xmlns:a16="http://schemas.microsoft.com/office/drawing/2014/main" id="{89179BD4-78AA-4D1F-BF98-1AC8DA1A913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363477" y="45291"/>
            <a:ext cx="4348065" cy="6767418"/>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13635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285657D-9CEA-42D8-9640-B39C3D0962EF}"/>
              </a:ext>
            </a:extLst>
          </p:cNvPr>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Animal 3</a:t>
            </a:r>
          </a:p>
        </p:txBody>
      </p:sp>
      <p:pic>
        <p:nvPicPr>
          <p:cNvPr id="5122" name="Picture 2" descr="About Marine Arthropods | the Shape of Life | The Story of the Animal  Kingdom">
            <a:extLst>
              <a:ext uri="{FF2B5EF4-FFF2-40B4-BE49-F238E27FC236}">
                <a16:creationId xmlns:a16="http://schemas.microsoft.com/office/drawing/2014/main" id="{6CAC4E6C-A5F1-4FE0-B607-D7EF6B0A2D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913579" y="78480"/>
            <a:ext cx="3518045" cy="6701040"/>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7559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9CC54-80BD-4953-8CCB-64C029FF3A99}"/>
              </a:ext>
            </a:extLst>
          </p:cNvPr>
          <p:cNvSpPr>
            <a:spLocks noGrp="1"/>
          </p:cNvSpPr>
          <p:nvPr>
            <p:ph type="title"/>
          </p:nvPr>
        </p:nvSpPr>
        <p:spPr>
          <a:xfrm>
            <a:off x="810000" y="447188"/>
            <a:ext cx="10571998" cy="970450"/>
          </a:xfrm>
        </p:spPr>
        <p:txBody>
          <a:bodyPr>
            <a:normAutofit/>
          </a:bodyPr>
          <a:lstStyle/>
          <a:p>
            <a:r>
              <a:rPr lang="en-US" dirty="0"/>
              <a:t>Negative/positive human impacts</a:t>
            </a:r>
          </a:p>
        </p:txBody>
      </p:sp>
      <p:sp>
        <p:nvSpPr>
          <p:cNvPr id="3" name="Content Placeholder 2">
            <a:extLst>
              <a:ext uri="{FF2B5EF4-FFF2-40B4-BE49-F238E27FC236}">
                <a16:creationId xmlns:a16="http://schemas.microsoft.com/office/drawing/2014/main" id="{BD769B5A-D896-4B7C-9319-505A2BA054F9}"/>
              </a:ext>
            </a:extLst>
          </p:cNvPr>
          <p:cNvSpPr>
            <a:spLocks noGrp="1"/>
          </p:cNvSpPr>
          <p:nvPr>
            <p:ph idx="1"/>
          </p:nvPr>
        </p:nvSpPr>
        <p:spPr>
          <a:xfrm>
            <a:off x="818713" y="2413000"/>
            <a:ext cx="3835583" cy="3632200"/>
          </a:xfrm>
        </p:spPr>
        <p:txBody>
          <a:bodyPr>
            <a:normAutofit/>
          </a:bodyPr>
          <a:lstStyle/>
          <a:p>
            <a:r>
              <a:rPr lang="en-US" sz="1600"/>
              <a:t>Negative impact- a lot of people like to catch crabs and eat them but half the time they are overfishing and killing a lot of crabs in that specific habitat</a:t>
            </a:r>
          </a:p>
          <a:p>
            <a:r>
              <a:rPr lang="en-US" sz="1600"/>
              <a:t>Positive impact- People clean the algae and plastics that are in these animals habitat so they do not die</a:t>
            </a:r>
          </a:p>
        </p:txBody>
      </p:sp>
      <p:pic>
        <p:nvPicPr>
          <p:cNvPr id="6146" name="Picture 2" descr="Scuba Divers' Photos Show a Plastic Underworld — Plastic Pollution Coalition">
            <a:extLst>
              <a:ext uri="{FF2B5EF4-FFF2-40B4-BE49-F238E27FC236}">
                <a16:creationId xmlns:a16="http://schemas.microsoft.com/office/drawing/2014/main" id="{15C073D1-FFD7-42D7-A62E-2E024226B60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41688" y="2413000"/>
            <a:ext cx="5197675" cy="3716338"/>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141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F28B2-1B04-4C92-AA73-268151380C0B}"/>
              </a:ext>
            </a:extLst>
          </p:cNvPr>
          <p:cNvSpPr>
            <a:spLocks noGrp="1"/>
          </p:cNvSpPr>
          <p:nvPr>
            <p:ph type="title"/>
          </p:nvPr>
        </p:nvSpPr>
        <p:spPr/>
        <p:txBody>
          <a:bodyPr/>
          <a:lstStyle/>
          <a:p>
            <a:r>
              <a:rPr lang="en-US" dirty="0"/>
              <a:t>videos</a:t>
            </a:r>
          </a:p>
        </p:txBody>
      </p:sp>
      <p:sp>
        <p:nvSpPr>
          <p:cNvPr id="3" name="Content Placeholder 2">
            <a:extLst>
              <a:ext uri="{FF2B5EF4-FFF2-40B4-BE49-F238E27FC236}">
                <a16:creationId xmlns:a16="http://schemas.microsoft.com/office/drawing/2014/main" id="{7B7B3022-A32C-479A-B039-90C45912F451}"/>
              </a:ext>
            </a:extLst>
          </p:cNvPr>
          <p:cNvSpPr>
            <a:spLocks noGrp="1"/>
          </p:cNvSpPr>
          <p:nvPr>
            <p:ph idx="1"/>
          </p:nvPr>
        </p:nvSpPr>
        <p:spPr/>
        <p:txBody>
          <a:bodyPr/>
          <a:lstStyle/>
          <a:p>
            <a:r>
              <a:rPr lang="en-US" dirty="0">
                <a:hlinkClick r:id="rId2"/>
              </a:rPr>
              <a:t>https://www.youtube.com/watch?v=stUjTosyTPE</a:t>
            </a:r>
            <a:endParaRPr lang="en-US" dirty="0"/>
          </a:p>
          <a:p>
            <a:r>
              <a:rPr lang="en-US" dirty="0"/>
              <a:t>https://www.youtube.com/watch?v=r5sfZPXzSGE</a:t>
            </a:r>
          </a:p>
        </p:txBody>
      </p:sp>
    </p:spTree>
    <p:extLst>
      <p:ext uri="{BB962C8B-B14F-4D97-AF65-F5344CB8AC3E}">
        <p14:creationId xmlns:p14="http://schemas.microsoft.com/office/powerpoint/2010/main" val="682190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2F0F8F9-16E0-41CF-AB46-1D79FE5A1640}"/>
              </a:ext>
            </a:extLst>
          </p:cNvPr>
          <p:cNvSpPr>
            <a:spLocks noGrp="1"/>
          </p:cNvSpPr>
          <p:nvPr>
            <p:ph type="title"/>
          </p:nvPr>
        </p:nvSpPr>
        <p:spPr>
          <a:xfrm>
            <a:off x="451515" y="1734857"/>
            <a:ext cx="3765483" cy="3388287"/>
          </a:xfrm>
        </p:spPr>
        <p:txBody>
          <a:bodyPr anchor="ctr">
            <a:normAutofit/>
          </a:bodyPr>
          <a:lstStyle/>
          <a:p>
            <a:r>
              <a:rPr lang="en-US" dirty="0"/>
              <a:t>Final analysis</a:t>
            </a:r>
          </a:p>
        </p:txBody>
      </p:sp>
      <p:sp>
        <p:nvSpPr>
          <p:cNvPr id="3" name="Content Placeholder 2">
            <a:extLst>
              <a:ext uri="{FF2B5EF4-FFF2-40B4-BE49-F238E27FC236}">
                <a16:creationId xmlns:a16="http://schemas.microsoft.com/office/drawing/2014/main" id="{06F4F732-6B86-469C-A394-3AF3BE613B6B}"/>
              </a:ext>
            </a:extLst>
          </p:cNvPr>
          <p:cNvSpPr>
            <a:spLocks noGrp="1"/>
          </p:cNvSpPr>
          <p:nvPr>
            <p:ph idx="1"/>
          </p:nvPr>
        </p:nvSpPr>
        <p:spPr>
          <a:xfrm>
            <a:off x="6008068" y="978993"/>
            <a:ext cx="5365218" cy="4900014"/>
          </a:xfrm>
          <a:effectLst/>
        </p:spPr>
        <p:txBody>
          <a:bodyPr>
            <a:normAutofit/>
          </a:bodyPr>
          <a:lstStyle/>
          <a:p>
            <a:r>
              <a:rPr lang="en-US" dirty="0"/>
              <a:t>Overall, me and Brody think that these animals are absolute beasts, and are cool animals to study because there is so much to learn about them</a:t>
            </a:r>
          </a:p>
        </p:txBody>
      </p:sp>
    </p:spTree>
    <p:extLst>
      <p:ext uri="{BB962C8B-B14F-4D97-AF65-F5344CB8AC3E}">
        <p14:creationId xmlns:p14="http://schemas.microsoft.com/office/powerpoint/2010/main" val="1064438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86D3-BC47-492C-91BB-E01BA5339864}"/>
              </a:ext>
            </a:extLst>
          </p:cNvPr>
          <p:cNvSpPr>
            <a:spLocks noGrp="1"/>
          </p:cNvSpPr>
          <p:nvPr>
            <p:ph type="title"/>
          </p:nvPr>
        </p:nvSpPr>
        <p:spPr>
          <a:xfrm>
            <a:off x="810000" y="447188"/>
            <a:ext cx="10571998" cy="970450"/>
          </a:xfrm>
        </p:spPr>
        <p:txBody>
          <a:bodyPr>
            <a:normAutofit/>
          </a:bodyPr>
          <a:lstStyle/>
          <a:p>
            <a:r>
              <a:rPr lang="en-US" dirty="0"/>
              <a:t>Phylum introduction </a:t>
            </a:r>
          </a:p>
        </p:txBody>
      </p:sp>
      <p:sp>
        <p:nvSpPr>
          <p:cNvPr id="3" name="Content Placeholder 2">
            <a:extLst>
              <a:ext uri="{FF2B5EF4-FFF2-40B4-BE49-F238E27FC236}">
                <a16:creationId xmlns:a16="http://schemas.microsoft.com/office/drawing/2014/main" id="{B55037E2-BF99-484A-88E0-5C9F2EA6D670}"/>
              </a:ext>
            </a:extLst>
          </p:cNvPr>
          <p:cNvSpPr>
            <a:spLocks noGrp="1"/>
          </p:cNvSpPr>
          <p:nvPr>
            <p:ph idx="1"/>
          </p:nvPr>
        </p:nvSpPr>
        <p:spPr>
          <a:xfrm>
            <a:off x="818713" y="2413000"/>
            <a:ext cx="3835583" cy="3632200"/>
          </a:xfrm>
        </p:spPr>
        <p:txBody>
          <a:bodyPr>
            <a:normAutofit/>
          </a:bodyPr>
          <a:lstStyle/>
          <a:p>
            <a:r>
              <a:rPr lang="en-US" sz="1600" dirty="0">
                <a:cs typeface="Times New Roman" panose="02020603050405020304" pitchFamily="18" charset="0"/>
              </a:rPr>
              <a:t>Marine arthropods are all the animals with shells such as, blue crab, horseshoe crab, shrimp, mantis shrimp, etc.</a:t>
            </a:r>
          </a:p>
          <a:p>
            <a:r>
              <a:rPr lang="en-US" sz="1600" dirty="0">
                <a:cs typeface="Times New Roman" panose="02020603050405020304" pitchFamily="18" charset="0"/>
              </a:rPr>
              <a:t>Marine arthropods are defined by their segmented bodies, jointed legs, and a hard exoskeleton</a:t>
            </a:r>
          </a:p>
          <a:p>
            <a:endParaRPr lang="en-US" sz="1600" dirty="0"/>
          </a:p>
          <a:p>
            <a:endParaRPr lang="en-US" sz="1600" dirty="0"/>
          </a:p>
        </p:txBody>
      </p:sp>
      <p:pic>
        <p:nvPicPr>
          <p:cNvPr id="1026" name="Picture 2" descr="The Mantis Shrimp Inspires a New Material—Made by Bacteria | WIRED">
            <a:extLst>
              <a:ext uri="{FF2B5EF4-FFF2-40B4-BE49-F238E27FC236}">
                <a16:creationId xmlns:a16="http://schemas.microsoft.com/office/drawing/2014/main" id="{FFF0C9AD-8D08-4258-8598-CA34400636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1851" y="2631212"/>
            <a:ext cx="6277349" cy="3279914"/>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4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1270-ECA2-4B4A-B6E8-D1A7DF190589}"/>
              </a:ext>
            </a:extLst>
          </p:cNvPr>
          <p:cNvSpPr>
            <a:spLocks noGrp="1"/>
          </p:cNvSpPr>
          <p:nvPr>
            <p:ph type="title"/>
          </p:nvPr>
        </p:nvSpPr>
        <p:spPr>
          <a:xfrm>
            <a:off x="810000" y="447188"/>
            <a:ext cx="10571998" cy="970450"/>
          </a:xfrm>
        </p:spPr>
        <p:txBody>
          <a:bodyPr>
            <a:normAutofit/>
          </a:bodyPr>
          <a:lstStyle/>
          <a:p>
            <a:r>
              <a:rPr lang="en-US" dirty="0"/>
              <a:t>Marine arthropods habitat</a:t>
            </a:r>
          </a:p>
        </p:txBody>
      </p:sp>
      <p:sp>
        <p:nvSpPr>
          <p:cNvPr id="3" name="Content Placeholder 2">
            <a:extLst>
              <a:ext uri="{FF2B5EF4-FFF2-40B4-BE49-F238E27FC236}">
                <a16:creationId xmlns:a16="http://schemas.microsoft.com/office/drawing/2014/main" id="{6ED6DADA-2BBA-43E8-8EE1-D4EAB8A7A7AC}"/>
              </a:ext>
            </a:extLst>
          </p:cNvPr>
          <p:cNvSpPr>
            <a:spLocks noGrp="1"/>
          </p:cNvSpPr>
          <p:nvPr>
            <p:ph idx="1"/>
          </p:nvPr>
        </p:nvSpPr>
        <p:spPr>
          <a:xfrm>
            <a:off x="818713" y="2413000"/>
            <a:ext cx="3835583" cy="3632200"/>
          </a:xfrm>
        </p:spPr>
        <p:txBody>
          <a:bodyPr>
            <a:normAutofit/>
          </a:bodyPr>
          <a:lstStyle/>
          <a:p>
            <a:r>
              <a:rPr lang="en-US" sz="1600" dirty="0">
                <a:cs typeface="Times New Roman" panose="02020603050405020304" pitchFamily="18" charset="0"/>
              </a:rPr>
              <a:t>Arthropods can survive in nearly any habitat, in fact different species can live on land, water, or a combination of both</a:t>
            </a:r>
          </a:p>
          <a:p>
            <a:r>
              <a:rPr lang="en-US" sz="1600" dirty="0">
                <a:cs typeface="Times New Roman" panose="02020603050405020304" pitchFamily="18" charset="0"/>
              </a:rPr>
              <a:t>Aquatic arthropods are usually found in coastal habitats like sandy beaches and intertidal areas but can even live comfortably in the deep sea</a:t>
            </a:r>
          </a:p>
          <a:p>
            <a:endParaRPr lang="en-US" sz="1600" dirty="0"/>
          </a:p>
        </p:txBody>
      </p:sp>
      <p:pic>
        <p:nvPicPr>
          <p:cNvPr id="2050" name="Picture 2" descr="Take The Kids On A Catch &amp; Release Crabbing Adventure On Alabama's Gulf  Coast | Gulf Shores &amp; Orange Beach">
            <a:extLst>
              <a:ext uri="{FF2B5EF4-FFF2-40B4-BE49-F238E27FC236}">
                <a16:creationId xmlns:a16="http://schemas.microsoft.com/office/drawing/2014/main" id="{4D8A8681-910F-452F-957C-4CF1D227AB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62967" y="2413000"/>
            <a:ext cx="4955117" cy="3716338"/>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964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7666F-7D8C-44F3-A336-2763F00A2682}"/>
              </a:ext>
            </a:extLst>
          </p:cNvPr>
          <p:cNvSpPr>
            <a:spLocks noGrp="1"/>
          </p:cNvSpPr>
          <p:nvPr>
            <p:ph type="title"/>
          </p:nvPr>
        </p:nvSpPr>
        <p:spPr>
          <a:xfrm>
            <a:off x="810000" y="447188"/>
            <a:ext cx="10571998" cy="970450"/>
          </a:xfrm>
        </p:spPr>
        <p:txBody>
          <a:bodyPr>
            <a:normAutofit/>
          </a:bodyPr>
          <a:lstStyle/>
          <a:p>
            <a:r>
              <a:rPr lang="en-US" dirty="0"/>
              <a:t>Reproduction </a:t>
            </a:r>
          </a:p>
        </p:txBody>
      </p:sp>
      <p:sp>
        <p:nvSpPr>
          <p:cNvPr id="3" name="Content Placeholder 2">
            <a:extLst>
              <a:ext uri="{FF2B5EF4-FFF2-40B4-BE49-F238E27FC236}">
                <a16:creationId xmlns:a16="http://schemas.microsoft.com/office/drawing/2014/main" id="{B07128AF-67EC-4B87-863D-7CE90CA72CC0}"/>
              </a:ext>
            </a:extLst>
          </p:cNvPr>
          <p:cNvSpPr>
            <a:spLocks noGrp="1"/>
          </p:cNvSpPr>
          <p:nvPr>
            <p:ph idx="1"/>
          </p:nvPr>
        </p:nvSpPr>
        <p:spPr>
          <a:xfrm>
            <a:off x="818713" y="2413000"/>
            <a:ext cx="3835583" cy="3632200"/>
          </a:xfrm>
        </p:spPr>
        <p:txBody>
          <a:bodyPr>
            <a:normAutofit fontScale="92500" lnSpcReduction="20000"/>
          </a:bodyPr>
          <a:lstStyle/>
          <a:p>
            <a:pPr fontAlgn="base">
              <a:lnSpc>
                <a:spcPct val="90000"/>
              </a:lnSpc>
            </a:pPr>
            <a:r>
              <a:rPr lang="en-US" sz="1700" b="0" i="0" dirty="0">
                <a:effectLst/>
                <a:cs typeface="Times New Roman" panose="02020603050405020304" pitchFamily="18" charset="0"/>
              </a:rPr>
              <a:t>Arthropods usually reproduce sexually through external fertilization or, more uncommonly, asexually in cases where both male and female reproductive organs are present in one organism. External fertilization occurs when a male arthropod encases its sperm in a pouch that is deposited directly into a female arthropod or sent free to be taken up by a female</a:t>
            </a:r>
          </a:p>
          <a:p>
            <a:pPr>
              <a:lnSpc>
                <a:spcPct val="90000"/>
              </a:lnSpc>
            </a:pPr>
            <a:r>
              <a:rPr lang="en-US" sz="1700" b="0" i="0" dirty="0">
                <a:effectLst/>
                <a:cs typeface="Times New Roman" panose="02020603050405020304" pitchFamily="18" charset="0"/>
              </a:rPr>
              <a:t>The offspring of most species of arthropods begin as eggs, then hatch from these and enter a larval stage. In many arthropods, such as crabs, you can see these eggs attached to the hard abdomen</a:t>
            </a:r>
            <a:br>
              <a:rPr lang="en-US" sz="1500" dirty="0"/>
            </a:br>
            <a:endParaRPr lang="en-US" sz="1500" dirty="0"/>
          </a:p>
        </p:txBody>
      </p:sp>
      <p:pic>
        <p:nvPicPr>
          <p:cNvPr id="3074" name="Picture 2" descr="Crab F w eggs – NOAA Teacher at Sea Blog">
            <a:extLst>
              <a:ext uri="{FF2B5EF4-FFF2-40B4-BE49-F238E27FC236}">
                <a16:creationId xmlns:a16="http://schemas.microsoft.com/office/drawing/2014/main" id="{4755AE35-6B63-4F92-ABD8-8579401094F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12404" y="2413000"/>
            <a:ext cx="5056242" cy="3716338"/>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210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7108-4CA6-4FD2-8E94-4485FF5CE756}"/>
              </a:ext>
            </a:extLst>
          </p:cNvPr>
          <p:cNvSpPr>
            <a:spLocks noGrp="1"/>
          </p:cNvSpPr>
          <p:nvPr>
            <p:ph type="title"/>
          </p:nvPr>
        </p:nvSpPr>
        <p:spPr>
          <a:xfrm>
            <a:off x="810000" y="447188"/>
            <a:ext cx="10571998" cy="970450"/>
          </a:xfrm>
        </p:spPr>
        <p:txBody>
          <a:bodyPr>
            <a:normAutofit/>
          </a:bodyPr>
          <a:lstStyle/>
          <a:p>
            <a:r>
              <a:rPr lang="en-US" dirty="0"/>
              <a:t>Feeding strategies</a:t>
            </a:r>
          </a:p>
        </p:txBody>
      </p:sp>
      <p:sp>
        <p:nvSpPr>
          <p:cNvPr id="3" name="Content Placeholder 2">
            <a:extLst>
              <a:ext uri="{FF2B5EF4-FFF2-40B4-BE49-F238E27FC236}">
                <a16:creationId xmlns:a16="http://schemas.microsoft.com/office/drawing/2014/main" id="{97864958-428B-45AB-8015-553124B41E6C}"/>
              </a:ext>
            </a:extLst>
          </p:cNvPr>
          <p:cNvSpPr>
            <a:spLocks noGrp="1"/>
          </p:cNvSpPr>
          <p:nvPr>
            <p:ph idx="1"/>
          </p:nvPr>
        </p:nvSpPr>
        <p:spPr>
          <a:xfrm>
            <a:off x="818713" y="2413000"/>
            <a:ext cx="3835583" cy="3632200"/>
          </a:xfrm>
        </p:spPr>
        <p:txBody>
          <a:bodyPr>
            <a:normAutofit/>
          </a:bodyPr>
          <a:lstStyle/>
          <a:p>
            <a:r>
              <a:rPr lang="en-US" sz="1600"/>
              <a:t>Marine arthropods are scavengers, so they eat basically anything that is on the sea floor </a:t>
            </a:r>
          </a:p>
          <a:p>
            <a:r>
              <a:rPr lang="en-US" sz="1600"/>
              <a:t>examples: algae, dead animals</a:t>
            </a:r>
          </a:p>
          <a:p>
            <a:r>
              <a:rPr lang="en-US" sz="1600"/>
              <a:t>Some arthropods are filter feeders </a:t>
            </a:r>
          </a:p>
        </p:txBody>
      </p:sp>
      <p:pic>
        <p:nvPicPr>
          <p:cNvPr id="4098" name="Picture 2" descr="Here's How Crabs Find Food">
            <a:extLst>
              <a:ext uri="{FF2B5EF4-FFF2-40B4-BE49-F238E27FC236}">
                <a16:creationId xmlns:a16="http://schemas.microsoft.com/office/drawing/2014/main" id="{BB0E53DA-E117-4C43-ADB7-28918C7793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46286" y="2413000"/>
            <a:ext cx="5588478" cy="3716338"/>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673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E7BA-32F3-48A3-A17B-94A947F1B0C7}"/>
              </a:ext>
            </a:extLst>
          </p:cNvPr>
          <p:cNvSpPr>
            <a:spLocks noGrp="1"/>
          </p:cNvSpPr>
          <p:nvPr>
            <p:ph type="title"/>
          </p:nvPr>
        </p:nvSpPr>
        <p:spPr>
          <a:xfrm>
            <a:off x="810000" y="447188"/>
            <a:ext cx="10571998" cy="970450"/>
          </a:xfrm>
        </p:spPr>
        <p:txBody>
          <a:bodyPr>
            <a:normAutofit/>
          </a:bodyPr>
          <a:lstStyle/>
          <a:p>
            <a:r>
              <a:rPr lang="en-US" dirty="0"/>
              <a:t>Predator/prey relationship </a:t>
            </a:r>
          </a:p>
        </p:txBody>
      </p:sp>
      <p:sp>
        <p:nvSpPr>
          <p:cNvPr id="3" name="Content Placeholder 2">
            <a:extLst>
              <a:ext uri="{FF2B5EF4-FFF2-40B4-BE49-F238E27FC236}">
                <a16:creationId xmlns:a16="http://schemas.microsoft.com/office/drawing/2014/main" id="{088E7754-3095-485F-A88B-393E8E0A5CA2}"/>
              </a:ext>
            </a:extLst>
          </p:cNvPr>
          <p:cNvSpPr>
            <a:spLocks noGrp="1"/>
          </p:cNvSpPr>
          <p:nvPr>
            <p:ph idx="1"/>
          </p:nvPr>
        </p:nvSpPr>
        <p:spPr>
          <a:xfrm>
            <a:off x="818713" y="2413000"/>
            <a:ext cx="3835583" cy="3632200"/>
          </a:xfrm>
        </p:spPr>
        <p:txBody>
          <a:bodyPr>
            <a:normAutofit/>
          </a:bodyPr>
          <a:lstStyle/>
          <a:p>
            <a:r>
              <a:rPr lang="en-US" sz="1600"/>
              <a:t>An example of a predator/prey relationship with arthropods could be crabs being eaten by redfish and black drum</a:t>
            </a:r>
          </a:p>
          <a:p>
            <a:r>
              <a:rPr lang="en-US" sz="1600"/>
              <a:t>Another example could be shrimp being eaten by snapper, sheepshead, trout, redfish, and black drum</a:t>
            </a:r>
          </a:p>
        </p:txBody>
      </p:sp>
      <p:pic>
        <p:nvPicPr>
          <p:cNvPr id="5122" name="Picture 2" descr="Blue Crabs Are Essential For Spring Redfish– Hunting and Fishing Depot">
            <a:extLst>
              <a:ext uri="{FF2B5EF4-FFF2-40B4-BE49-F238E27FC236}">
                <a16:creationId xmlns:a16="http://schemas.microsoft.com/office/drawing/2014/main" id="{4CC4DDD3-8140-469E-A9E7-1A54377854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1851" y="2639058"/>
            <a:ext cx="6277349" cy="3264221"/>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009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3F727-07B6-4938-8E25-9E1E5CB61693}"/>
              </a:ext>
            </a:extLst>
          </p:cNvPr>
          <p:cNvSpPr>
            <a:spLocks noGrp="1"/>
          </p:cNvSpPr>
          <p:nvPr>
            <p:ph type="title"/>
          </p:nvPr>
        </p:nvSpPr>
        <p:spPr>
          <a:xfrm>
            <a:off x="810000" y="447188"/>
            <a:ext cx="10571998" cy="970450"/>
          </a:xfrm>
        </p:spPr>
        <p:txBody>
          <a:bodyPr>
            <a:normAutofit/>
          </a:bodyPr>
          <a:lstStyle/>
          <a:p>
            <a:r>
              <a:rPr lang="en-US" dirty="0"/>
              <a:t>Symmetry/anatomy</a:t>
            </a:r>
          </a:p>
        </p:txBody>
      </p:sp>
      <p:sp>
        <p:nvSpPr>
          <p:cNvPr id="3" name="Content Placeholder 2">
            <a:extLst>
              <a:ext uri="{FF2B5EF4-FFF2-40B4-BE49-F238E27FC236}">
                <a16:creationId xmlns:a16="http://schemas.microsoft.com/office/drawing/2014/main" id="{83FFA142-47FC-40FF-AE24-F333F544996D}"/>
              </a:ext>
            </a:extLst>
          </p:cNvPr>
          <p:cNvSpPr>
            <a:spLocks noGrp="1"/>
          </p:cNvSpPr>
          <p:nvPr>
            <p:ph idx="1"/>
          </p:nvPr>
        </p:nvSpPr>
        <p:spPr>
          <a:xfrm>
            <a:off x="818713" y="2413000"/>
            <a:ext cx="3835583" cy="3632200"/>
          </a:xfrm>
        </p:spPr>
        <p:txBody>
          <a:bodyPr>
            <a:normAutofit/>
          </a:bodyPr>
          <a:lstStyle/>
          <a:p>
            <a:r>
              <a:rPr lang="en-US" sz="1600" i="0" dirty="0">
                <a:effectLst/>
              </a:rPr>
              <a:t>Arthropods are bilaterally symmetrical, and their body possesses an external skeleton</a:t>
            </a:r>
          </a:p>
          <a:p>
            <a:endParaRPr lang="en-US" sz="1600" dirty="0"/>
          </a:p>
        </p:txBody>
      </p:sp>
      <p:pic>
        <p:nvPicPr>
          <p:cNvPr id="1026" name="Picture 2">
            <a:extLst>
              <a:ext uri="{FF2B5EF4-FFF2-40B4-BE49-F238E27FC236}">
                <a16:creationId xmlns:a16="http://schemas.microsoft.com/office/drawing/2014/main" id="{68F2474A-BA72-4182-9229-720536E2F1E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06875" y="2148723"/>
            <a:ext cx="2135704" cy="4167228"/>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84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787C2D8-B31D-46BD-B81A-35DB6586B793}"/>
              </a:ext>
            </a:extLst>
          </p:cNvPr>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Diagram</a:t>
            </a:r>
          </a:p>
        </p:txBody>
      </p:sp>
      <p:pic>
        <p:nvPicPr>
          <p:cNvPr id="8194" name="Picture 2" descr="Sound View Camp - Family Campground / Outdoor Environmental Education -  Phylum Arthropoda">
            <a:extLst>
              <a:ext uri="{FF2B5EF4-FFF2-40B4-BE49-F238E27FC236}">
                <a16:creationId xmlns:a16="http://schemas.microsoft.com/office/drawing/2014/main" id="{16852C1C-7F4C-41BC-8AB9-01427B45DC2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280472" y="1266118"/>
            <a:ext cx="6268062" cy="4152590"/>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61513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9DB9E-6200-4772-A733-BE7351A4439E}"/>
              </a:ext>
            </a:extLst>
          </p:cNvPr>
          <p:cNvSpPr>
            <a:spLocks noGrp="1"/>
          </p:cNvSpPr>
          <p:nvPr>
            <p:ph type="title"/>
          </p:nvPr>
        </p:nvSpPr>
        <p:spPr>
          <a:xfrm>
            <a:off x="810000" y="447188"/>
            <a:ext cx="10571998" cy="970450"/>
          </a:xfrm>
        </p:spPr>
        <p:txBody>
          <a:bodyPr>
            <a:normAutofit/>
          </a:bodyPr>
          <a:lstStyle/>
          <a:p>
            <a:r>
              <a:rPr lang="en-US" dirty="0"/>
              <a:t>Adaptations</a:t>
            </a:r>
          </a:p>
        </p:txBody>
      </p:sp>
      <p:sp>
        <p:nvSpPr>
          <p:cNvPr id="3" name="Content Placeholder 2">
            <a:extLst>
              <a:ext uri="{FF2B5EF4-FFF2-40B4-BE49-F238E27FC236}">
                <a16:creationId xmlns:a16="http://schemas.microsoft.com/office/drawing/2014/main" id="{C21E5420-C8A8-43F5-A146-2E6E537B4943}"/>
              </a:ext>
            </a:extLst>
          </p:cNvPr>
          <p:cNvSpPr>
            <a:spLocks noGrp="1"/>
          </p:cNvSpPr>
          <p:nvPr>
            <p:ph idx="1"/>
          </p:nvPr>
        </p:nvSpPr>
        <p:spPr>
          <a:xfrm>
            <a:off x="818713" y="2413000"/>
            <a:ext cx="3835583" cy="3632200"/>
          </a:xfrm>
        </p:spPr>
        <p:txBody>
          <a:bodyPr>
            <a:normAutofit/>
          </a:bodyPr>
          <a:lstStyle/>
          <a:p>
            <a:r>
              <a:rPr lang="en-US" sz="1600" i="0" dirty="0">
                <a:effectLst/>
                <a:latin typeface="Roboto" panose="02000000000000000000" pitchFamily="2" charset="0"/>
              </a:rPr>
              <a:t>A</a:t>
            </a:r>
            <a:r>
              <a:rPr lang="en-US" sz="1600" i="0" dirty="0">
                <a:effectLst/>
              </a:rPr>
              <a:t>rthropods are animals with jointed appendages and a chitinous exoskeleton. They are adapted to live in terrestrial environments. Some of these adaptations include reduced body size, presence of antenna and compound eyes, complete digestive system, and breathing through trachea, gills or book lungs</a:t>
            </a:r>
            <a:endParaRPr lang="en-US" sz="1600" dirty="0"/>
          </a:p>
        </p:txBody>
      </p:sp>
      <p:pic>
        <p:nvPicPr>
          <p:cNvPr id="2050" name="Picture 2" descr="arthropod | Definition, Examples, Characteristics, Classes, Groups, &amp; Facts  | Britannica">
            <a:extLst>
              <a:ext uri="{FF2B5EF4-FFF2-40B4-BE49-F238E27FC236}">
                <a16:creationId xmlns:a16="http://schemas.microsoft.com/office/drawing/2014/main" id="{33981990-FA03-4AAE-85F3-463A3A5DEE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27319" y="2413000"/>
            <a:ext cx="4826412" cy="3716338"/>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6414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78</TotalTime>
  <Words>453</Words>
  <Application>Microsoft Office PowerPoint</Application>
  <PresentationFormat>Widescreen</PresentationFormat>
  <Paragraphs>34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Century Gothic</vt:lpstr>
      <vt:lpstr>Roboto</vt:lpstr>
      <vt:lpstr>Wingdings 2</vt:lpstr>
      <vt:lpstr>Quotable</vt:lpstr>
      <vt:lpstr>Marine Arthropods</vt:lpstr>
      <vt:lpstr>Phylum introduction </vt:lpstr>
      <vt:lpstr>Marine arthropods habitat</vt:lpstr>
      <vt:lpstr>Reproduction </vt:lpstr>
      <vt:lpstr>Feeding strategies</vt:lpstr>
      <vt:lpstr>Predator/prey relationship </vt:lpstr>
      <vt:lpstr>Symmetry/anatomy</vt:lpstr>
      <vt:lpstr>Diagram</vt:lpstr>
      <vt:lpstr>Adaptations</vt:lpstr>
      <vt:lpstr>Animal 1</vt:lpstr>
      <vt:lpstr>Animal 2</vt:lpstr>
      <vt:lpstr>Animal 3</vt:lpstr>
      <vt:lpstr>Negative/positive human impacts</vt:lpstr>
      <vt:lpstr>videos</vt:lpstr>
      <vt:lpstr>Final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Arthropods</dc:title>
  <dc:creator>Hunter Johnston</dc:creator>
  <cp:lastModifiedBy>Sonya Jarrett</cp:lastModifiedBy>
  <cp:revision>3</cp:revision>
  <dcterms:created xsi:type="dcterms:W3CDTF">2022-04-14T00:52:22Z</dcterms:created>
  <dcterms:modified xsi:type="dcterms:W3CDTF">2022-04-21T11:43:03Z</dcterms:modified>
</cp:coreProperties>
</file>