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58" r:id="rId6"/>
    <p:sldId id="259" r:id="rId7"/>
    <p:sldId id="266" r:id="rId8"/>
    <p:sldId id="267" r:id="rId9"/>
    <p:sldId id="269" r:id="rId10"/>
    <p:sldId id="268" r:id="rId11"/>
    <p:sldId id="261" r:id="rId12"/>
    <p:sldId id="262" r:id="rId13"/>
    <p:sldId id="263" r:id="rId14"/>
    <p:sldId id="270" r:id="rId15"/>
    <p:sldId id="271" r:id="rId16"/>
    <p:sldId id="260" r:id="rId17"/>
    <p:sldId id="264" r:id="rId18"/>
    <p:sldId id="265"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304F78"/>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291" autoAdjust="0"/>
  </p:normalViewPr>
  <p:slideViewPr>
    <p:cSldViewPr snapToGrid="0" showGuides="1">
      <p:cViewPr varScale="1">
        <p:scale>
          <a:sx n="67" d="100"/>
          <a:sy n="67" d="100"/>
        </p:scale>
        <p:origin x="810" y="48"/>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4/21/2022</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4/21/2022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en.wikipedia.org/wiki/Marine_iguana" TargetMode="External"/><Relationship Id="rId7" Type="http://schemas.openxmlformats.org/officeDocument/2006/relationships/image" Target="../media/image22.svg"/><Relationship Id="rId2" Type="http://schemas.openxmlformats.org/officeDocument/2006/relationships/image" Target="../media/image18.jp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christian_gloor/27567428624/in/explore-2016-07-09/" TargetMode="External"/><Relationship Id="rId2" Type="http://schemas.openxmlformats.org/officeDocument/2006/relationships/image" Target="../media/image23.jpg"/><Relationship Id="rId1" Type="http://schemas.openxmlformats.org/officeDocument/2006/relationships/slideLayout" Target="../slideLayouts/slideLayout8.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lagohsep/4659717933/" TargetMode="External"/><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theconversation.com/sea-turtles-will-feel-the-heat-from-climate-change-21836" TargetMode="External"/><Relationship Id="rId2" Type="http://schemas.openxmlformats.org/officeDocument/2006/relationships/image" Target="../media/image27.jpg"/><Relationship Id="rId1" Type="http://schemas.openxmlformats.org/officeDocument/2006/relationships/slideLayout" Target="../slideLayouts/slideLayout9.xml"/><Relationship Id="rId4" Type="http://schemas.openxmlformats.org/officeDocument/2006/relationships/hyperlink" Target="https://creativecommons.org/licenses/by-nd/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e.kahoot.it/share/marine-reptiles/9099023f-104e-4433-a4dc-9a179d8e5fdc" TargetMode="External"/><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stillbuddy.com/the-top-10-deadliest-and-most-dangerous-snakes-in-the-world/" TargetMode="External"/><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reptileworldfacts.com/2019/05/cool-iguanas"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futurism.com/desalination-salty-water/" TargetMode="External"/><Relationship Id="rId2" Type="http://schemas.openxmlformats.org/officeDocument/2006/relationships/image" Target="../media/image10.jp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eptileworldfacts.com/2019/05/cool-iguanas" TargetMode="External"/><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hyperlink" Target="https://pxhere.com/en/photo/1600194" TargetMode="Externa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hyperlink" Target="https://reptileworldfacts.com/2019/05/cool-iguanas" TargetMode="External"/><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hyperlink" Target="https://creativecommons.org/licenses/by-nc-nd/3.0/" TargetMode="External"/><Relationship Id="rId5" Type="http://schemas.openxmlformats.org/officeDocument/2006/relationships/hyperlink" Target="http://snakesarelong.blogspot.com/2013/01/galapagos-racers.html"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hyperlink" Target="https://stillbuddy.com/the-top-10-deadliest-and-most-dangerous-snakes-in-the-world/" TargetMode="External"/><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hyperlink" Target="https://www.pexels.com/photo/underwater-2170473/" TargetMode="External"/><Relationship Id="rId7" Type="http://schemas.openxmlformats.org/officeDocument/2006/relationships/hyperlink" Target="http://flickr.com/photos/curiousexpeditions/3240113176" TargetMode="External"/><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hyperlink" Target="https://www.flickr.com/photos/magnificentfrigatebird/12733812013" TargetMode="External"/><Relationship Id="rId4" Type="http://schemas.openxmlformats.org/officeDocument/2006/relationships/image" Target="../media/image14.jpg"/><Relationship Id="rId9" Type="http://schemas.openxmlformats.org/officeDocument/2006/relationships/hyperlink" Target="https://amegasena.blogspot.com/2011_05_01_archive.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publicdomainpictures.net/view-image.php?image=18185&amp;picture=smiling-iguana&amp;large=1"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a turtle in the water">
            <a:extLst>
              <a:ext uri="{FF2B5EF4-FFF2-40B4-BE49-F238E27FC236}">
                <a16:creationId xmlns:a16="http://schemas.microsoft.com/office/drawing/2014/main" id="{8A38A774-CC22-42A0-88EC-B5BDE5DFB7EE}"/>
              </a:ext>
            </a:extLst>
          </p:cNvPr>
          <p:cNvPicPr>
            <a:picLocks noChangeAspect="1"/>
          </p:cNvPicPr>
          <p:nvPr/>
        </p:nvPicPr>
        <p:blipFill rotWithShape="1">
          <a:blip r:embed="rId2"/>
          <a:srcRect t="9281" b="-9561"/>
          <a:stretch/>
        </p:blipFill>
        <p:spPr>
          <a:xfrm>
            <a:off x="121920" y="132080"/>
            <a:ext cx="11948160" cy="7288828"/>
          </a:xfrm>
          <a:prstGeom prst="rect">
            <a:avLst/>
          </a:prstGeom>
        </p:spPr>
      </p:pic>
      <p:sp>
        <p:nvSpPr>
          <p:cNvPr id="8" name="Rectangle 7">
            <a:extLst>
              <a:ext uri="{FF2B5EF4-FFF2-40B4-BE49-F238E27FC236}">
                <a16:creationId xmlns:a16="http://schemas.microsoft.com/office/drawing/2014/main" id="{35523C18-279A-45BC-9834-FFECF6401596}"/>
              </a:ext>
            </a:extLst>
          </p:cNvPr>
          <p:cNvSpPr/>
          <p:nvPr/>
        </p:nvSpPr>
        <p:spPr>
          <a:xfrm>
            <a:off x="121920" y="132080"/>
            <a:ext cx="11948160" cy="6593840"/>
          </a:xfrm>
          <a:prstGeom prst="rect">
            <a:avLst/>
          </a:prstGeom>
          <a:solidFill>
            <a:srgbClr val="304F78">
              <a:alpha val="69000"/>
            </a:srgbClr>
          </a:solidFill>
          <a:ln w="12700" cap="flat">
            <a:noFill/>
            <a:prstDash val="solid"/>
            <a:miter/>
          </a:ln>
        </p:spPr>
        <p:txBody>
          <a:bodyPr rtlCol="0" anchor="ctr"/>
          <a:lstStyle/>
          <a:p>
            <a:pPr algn="l"/>
            <a:endParaRPr lang="en-US" dirty="0"/>
          </a:p>
        </p:txBody>
      </p:sp>
      <p:sp>
        <p:nvSpPr>
          <p:cNvPr id="4" name="Text Placeholder 3">
            <a:extLst>
              <a:ext uri="{FF2B5EF4-FFF2-40B4-BE49-F238E27FC236}">
                <a16:creationId xmlns:a16="http://schemas.microsoft.com/office/drawing/2014/main" id="{1E70722D-0BC0-4487-812D-1E4E0DEC1129}"/>
              </a:ext>
            </a:extLst>
          </p:cNvPr>
          <p:cNvSpPr>
            <a:spLocks noGrp="1"/>
          </p:cNvSpPr>
          <p:nvPr>
            <p:ph type="body" sz="quarter" idx="20"/>
          </p:nvPr>
        </p:nvSpPr>
        <p:spPr/>
        <p:txBody>
          <a:bodyPr/>
          <a:lstStyle/>
          <a:p>
            <a:r>
              <a:rPr lang="en-US" dirty="0"/>
              <a:t>May, 4</a:t>
            </a:r>
            <a:endParaRPr lang="ru-RU" dirty="0"/>
          </a:p>
        </p:txBody>
      </p:sp>
      <p:sp>
        <p:nvSpPr>
          <p:cNvPr id="2" name="Text Placeholder 1">
            <a:extLst>
              <a:ext uri="{FF2B5EF4-FFF2-40B4-BE49-F238E27FC236}">
                <a16:creationId xmlns:a16="http://schemas.microsoft.com/office/drawing/2014/main" id="{7D65CF0B-BB68-4A49-91EE-96E78E8CAD61}"/>
              </a:ext>
            </a:extLst>
          </p:cNvPr>
          <p:cNvSpPr>
            <a:spLocks noGrp="1"/>
          </p:cNvSpPr>
          <p:nvPr>
            <p:ph type="body" sz="quarter" idx="21"/>
          </p:nvPr>
        </p:nvSpPr>
        <p:spPr/>
        <p:txBody>
          <a:bodyPr/>
          <a:lstStyle/>
          <a:p>
            <a:r>
              <a:rPr lang="en-US" dirty="0"/>
              <a:t>2022</a:t>
            </a:r>
            <a:endParaRPr lang="ru-RU" dirty="0"/>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p:txBody>
          <a:bodyPr/>
          <a:lstStyle/>
          <a:p>
            <a:r>
              <a:rPr lang="en-US" dirty="0"/>
              <a:t>MARINE</a:t>
            </a:r>
            <a:br>
              <a:rPr lang="en-US" dirty="0"/>
            </a:br>
            <a:r>
              <a:rPr lang="en-US" dirty="0"/>
              <a:t>REPTILES</a:t>
            </a:r>
            <a:endParaRPr lang="ru-RU" dirty="0"/>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p:txBody>
          <a:bodyPr/>
          <a:lstStyle/>
          <a:p>
            <a:r>
              <a:rPr lang="en-US" sz="2800" dirty="0"/>
              <a:t>Maddy Hunt and Sydnee Glugover</a:t>
            </a:r>
            <a:endParaRPr lang="ru-RU" sz="2800" dirty="0"/>
          </a:p>
        </p:txBody>
      </p:sp>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zard on a rock&#10;&#10;Description automatically generated">
            <a:extLst>
              <a:ext uri="{FF2B5EF4-FFF2-40B4-BE49-F238E27FC236}">
                <a16:creationId xmlns:a16="http://schemas.microsoft.com/office/drawing/2014/main" id="{9D83F859-20EC-4702-861B-681DADB92B8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032" t="6247" r="2592" b="7608"/>
          <a:stretch/>
        </p:blipFill>
        <p:spPr>
          <a:xfrm>
            <a:off x="130629" y="146957"/>
            <a:ext cx="11936185" cy="6580414"/>
          </a:xfrm>
          <a:prstGeom prst="rect">
            <a:avLst/>
          </a:prstGeom>
        </p:spPr>
      </p:pic>
      <p:sp>
        <p:nvSpPr>
          <p:cNvPr id="9" name="Rectangle 8">
            <a:extLst>
              <a:ext uri="{FF2B5EF4-FFF2-40B4-BE49-F238E27FC236}">
                <a16:creationId xmlns:a16="http://schemas.microsoft.com/office/drawing/2014/main" id="{7E8C5293-079A-42DD-846B-3F25BE74EC00}"/>
              </a:ext>
            </a:extLst>
          </p:cNvPr>
          <p:cNvSpPr/>
          <p:nvPr/>
        </p:nvSpPr>
        <p:spPr>
          <a:xfrm>
            <a:off x="138838" y="130629"/>
            <a:ext cx="11936185" cy="3779519"/>
          </a:xfrm>
          <a:prstGeom prst="rect">
            <a:avLst/>
          </a:prstGeom>
          <a:solidFill>
            <a:srgbClr val="304F78">
              <a:alpha val="69000"/>
            </a:srgbClr>
          </a:solidFill>
          <a:ln w="12700" cap="flat">
            <a:noFill/>
            <a:prstDash val="solid"/>
            <a:miter/>
          </a:ln>
        </p:spPr>
        <p:txBody>
          <a:bodyPr rtlCol="0" anchor="ctr"/>
          <a:lstStyle/>
          <a:p>
            <a:pPr algn="l"/>
            <a:endParaRPr lang="en-US" dirty="0"/>
          </a:p>
        </p:txBody>
      </p:sp>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p:txBody>
          <a:bodyPr>
            <a:normAutofit/>
          </a:bodyPr>
          <a:lstStyle/>
          <a:p>
            <a:r>
              <a:rPr lang="en-US" sz="6000" dirty="0"/>
              <a:t>Marine Iguana  </a:t>
            </a:r>
          </a:p>
        </p:txBody>
      </p:sp>
      <p:sp>
        <p:nvSpPr>
          <p:cNvPr id="4" name="Text Placeholder 3">
            <a:extLst>
              <a:ext uri="{FF2B5EF4-FFF2-40B4-BE49-F238E27FC236}">
                <a16:creationId xmlns:a16="http://schemas.microsoft.com/office/drawing/2014/main" id="{049B0BE2-2BDB-48DC-AE9B-F3B9BACA8247}"/>
              </a:ext>
            </a:extLst>
          </p:cNvPr>
          <p:cNvSpPr>
            <a:spLocks noGrp="1"/>
          </p:cNvSpPr>
          <p:nvPr>
            <p:ph type="body" sz="quarter" idx="16"/>
          </p:nvPr>
        </p:nvSpPr>
        <p:spPr>
          <a:xfrm>
            <a:off x="838201" y="1835244"/>
            <a:ext cx="10515599" cy="1325563"/>
          </a:xfrm>
        </p:spPr>
        <p:txBody>
          <a:bodyPr/>
          <a:lstStyle/>
          <a:p>
            <a:pPr marL="457200" indent="-457200">
              <a:buBlip>
                <a:blip r:embed="rId4">
                  <a:extLst>
                    <a:ext uri="{96DAC541-7B7A-43D3-8B79-37D633B846F1}">
                      <asvg:svgBlip xmlns:asvg="http://schemas.microsoft.com/office/drawing/2016/SVG/main" r:embed="rId5"/>
                    </a:ext>
                  </a:extLst>
                </a:blip>
              </a:buBlip>
            </a:pPr>
            <a:r>
              <a:rPr lang="en-US" sz="3200" dirty="0"/>
              <a:t>Habitat - They live in the Galapagos</a:t>
            </a:r>
          </a:p>
          <a:p>
            <a:pPr marL="457200" indent="-457200">
              <a:buBlip>
                <a:blip r:embed="rId4">
                  <a:extLst>
                    <a:ext uri="{96DAC541-7B7A-43D3-8B79-37D633B846F1}">
                      <asvg:svgBlip xmlns:asvg="http://schemas.microsoft.com/office/drawing/2016/SVG/main" r:embed="rId5"/>
                    </a:ext>
                  </a:extLst>
                </a:blip>
              </a:buBlip>
            </a:pPr>
            <a:r>
              <a:rPr lang="en-US" sz="3200" dirty="0"/>
              <a:t>Food - They eat seaweed</a:t>
            </a:r>
          </a:p>
          <a:p>
            <a:pPr marL="457200" indent="-457200">
              <a:buBlip>
                <a:blip r:embed="rId4">
                  <a:extLst>
                    <a:ext uri="{96DAC541-7B7A-43D3-8B79-37D633B846F1}">
                      <asvg:svgBlip xmlns:asvg="http://schemas.microsoft.com/office/drawing/2016/SVG/main" r:embed="rId5"/>
                    </a:ext>
                  </a:extLst>
                </a:blip>
              </a:buBlip>
            </a:pPr>
            <a:r>
              <a:rPr lang="en-US" sz="3200" dirty="0"/>
              <a:t>Reproduction - They lay eggs and sexually reproduce</a:t>
            </a:r>
          </a:p>
          <a:p>
            <a:pPr marL="342900" indent="-342900">
              <a:buBlip>
                <a:blip r:embed="rId6">
                  <a:extLst>
                    <a:ext uri="{96DAC541-7B7A-43D3-8B79-37D633B846F1}">
                      <asvg:svgBlip xmlns:asvg="http://schemas.microsoft.com/office/drawing/2016/SVG/main" r:embed="rId7"/>
                    </a:ext>
                  </a:extLst>
                </a:blip>
              </a:buBlip>
            </a:pPr>
            <a:endParaRPr lang="en-US" dirty="0"/>
          </a:p>
        </p:txBody>
      </p:sp>
      <p:sp>
        <p:nvSpPr>
          <p:cNvPr id="3" name="Footer Placeholder 2">
            <a:extLst>
              <a:ext uri="{FF2B5EF4-FFF2-40B4-BE49-F238E27FC236}">
                <a16:creationId xmlns:a16="http://schemas.microsoft.com/office/drawing/2014/main" id="{20ED71B1-7851-43AD-8F7D-18071590E8BF}"/>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en-US" smtClean="0"/>
              <a:pPr/>
              <a:t>10</a:t>
            </a:fld>
            <a:endParaRPr lang="en-US" dirty="0"/>
          </a:p>
        </p:txBody>
      </p:sp>
      <p:sp>
        <p:nvSpPr>
          <p:cNvPr id="8" name="TextBox 7">
            <a:extLst>
              <a:ext uri="{FF2B5EF4-FFF2-40B4-BE49-F238E27FC236}">
                <a16:creationId xmlns:a16="http://schemas.microsoft.com/office/drawing/2014/main" id="{CB9225BC-362E-479F-B012-BD4AE72702FA}"/>
              </a:ext>
            </a:extLst>
          </p:cNvPr>
          <p:cNvSpPr txBox="1"/>
          <p:nvPr/>
        </p:nvSpPr>
        <p:spPr>
          <a:xfrm>
            <a:off x="-195943" y="7175500"/>
            <a:ext cx="12556672" cy="230832"/>
          </a:xfrm>
          <a:prstGeom prst="rect">
            <a:avLst/>
          </a:prstGeom>
          <a:noFill/>
        </p:spPr>
        <p:txBody>
          <a:bodyPr wrap="square" rtlCol="0">
            <a:spAutoFit/>
          </a:bodyPr>
          <a:lstStyle/>
          <a:p>
            <a:r>
              <a:rPr lang="en-US" sz="900">
                <a:hlinkClick r:id="rId3" tooltip="https://en.wikipedia.org/wiki/Marine_iguana"/>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424390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a turtle in the water">
            <a:extLst>
              <a:ext uri="{FF2B5EF4-FFF2-40B4-BE49-F238E27FC236}">
                <a16:creationId xmlns:a16="http://schemas.microsoft.com/office/drawing/2014/main" id="{A50A572F-3264-4055-8339-27B153AF8B8B}"/>
              </a:ext>
            </a:extLst>
          </p:cNvPr>
          <p:cNvPicPr>
            <a:picLocks noChangeAspect="1"/>
          </p:cNvPicPr>
          <p:nvPr/>
        </p:nvPicPr>
        <p:blipFill rotWithShape="1">
          <a:blip r:embed="rId2"/>
          <a:srcRect l="203" t="-1693" r="-171" b="-2154"/>
          <a:stretch/>
        </p:blipFill>
        <p:spPr>
          <a:xfrm>
            <a:off x="132080" y="0"/>
            <a:ext cx="11958320" cy="6858000"/>
          </a:xfrm>
          <a:prstGeom prst="rect">
            <a:avLst/>
          </a:prstGeom>
        </p:spPr>
      </p:pic>
      <p:sp>
        <p:nvSpPr>
          <p:cNvPr id="8" name="Rectangle 7">
            <a:extLst>
              <a:ext uri="{FF2B5EF4-FFF2-40B4-BE49-F238E27FC236}">
                <a16:creationId xmlns:a16="http://schemas.microsoft.com/office/drawing/2014/main" id="{40BBE8EB-6D63-4FFE-95E6-0CB378B46775}"/>
              </a:ext>
            </a:extLst>
          </p:cNvPr>
          <p:cNvSpPr/>
          <p:nvPr/>
        </p:nvSpPr>
        <p:spPr>
          <a:xfrm>
            <a:off x="132080" y="132080"/>
            <a:ext cx="7000240" cy="6593840"/>
          </a:xfrm>
          <a:prstGeom prst="rect">
            <a:avLst/>
          </a:prstGeom>
          <a:solidFill>
            <a:srgbClr val="304F78">
              <a:alpha val="69000"/>
            </a:srgbClr>
          </a:solidFill>
          <a:ln w="12700" cap="flat">
            <a:noFill/>
            <a:prstDash val="solid"/>
            <a:miter/>
          </a:ln>
        </p:spPr>
        <p:txBody>
          <a:bodyPr rtlCol="0" anchor="ctr"/>
          <a:lstStyle/>
          <a:p>
            <a:pPr algn="l"/>
            <a:endParaRPr lang="en-US" dirty="0"/>
          </a:p>
        </p:txBody>
      </p:sp>
      <p:sp>
        <p:nvSpPr>
          <p:cNvPr id="5" name="Title 4">
            <a:extLst>
              <a:ext uri="{FF2B5EF4-FFF2-40B4-BE49-F238E27FC236}">
                <a16:creationId xmlns:a16="http://schemas.microsoft.com/office/drawing/2014/main" id="{0168F328-5FF6-45C5-9A2F-B53BA5BFAEF8}"/>
              </a:ext>
            </a:extLst>
          </p:cNvPr>
          <p:cNvSpPr>
            <a:spLocks noGrp="1"/>
          </p:cNvSpPr>
          <p:nvPr>
            <p:ph type="title"/>
          </p:nvPr>
        </p:nvSpPr>
        <p:spPr>
          <a:xfrm>
            <a:off x="841248" y="1169256"/>
            <a:ext cx="5285914" cy="782638"/>
          </a:xfrm>
        </p:spPr>
        <p:txBody>
          <a:bodyPr anchor="ctr">
            <a:noAutofit/>
          </a:bodyPr>
          <a:lstStyle/>
          <a:p>
            <a:r>
              <a:rPr lang="en-US" sz="6600" dirty="0"/>
              <a:t>Sea  Turtles </a:t>
            </a:r>
          </a:p>
        </p:txBody>
      </p:sp>
      <p:sp>
        <p:nvSpPr>
          <p:cNvPr id="2" name="Slide Number Placeholder 1">
            <a:extLst>
              <a:ext uri="{FF2B5EF4-FFF2-40B4-BE49-F238E27FC236}">
                <a16:creationId xmlns:a16="http://schemas.microsoft.com/office/drawing/2014/main" id="{B0C535C2-A34C-4F7C-8540-BC649F825B59}"/>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noProof="0" smtClean="0"/>
              <a:pPr>
                <a:spcAft>
                  <a:spcPts val="600"/>
                </a:spcAft>
              </a:pPr>
              <a:t>11</a:t>
            </a:fld>
            <a:endParaRPr lang="en-US" noProof="0"/>
          </a:p>
        </p:txBody>
      </p:sp>
      <p:sp>
        <p:nvSpPr>
          <p:cNvPr id="3" name="Footer Placeholder 2">
            <a:extLst>
              <a:ext uri="{FF2B5EF4-FFF2-40B4-BE49-F238E27FC236}">
                <a16:creationId xmlns:a16="http://schemas.microsoft.com/office/drawing/2014/main" id="{36A2D4C6-3AEB-4B53-82BD-21D229078BD9}"/>
              </a:ext>
            </a:extLst>
          </p:cNvPr>
          <p:cNvSpPr>
            <a:spLocks noGrp="1"/>
          </p:cNvSpPr>
          <p:nvPr>
            <p:ph type="ftr" sz="quarter" idx="12"/>
          </p:nvPr>
        </p:nvSpPr>
        <p:spPr>
          <a:xfrm>
            <a:off x="838200" y="6118484"/>
            <a:ext cx="3398763" cy="365125"/>
          </a:xfrm>
        </p:spPr>
        <p:txBody>
          <a:bodyPr anchor="ctr">
            <a:normAutofit/>
          </a:bodyPr>
          <a:lstStyle/>
          <a:p>
            <a:pPr>
              <a:spcAft>
                <a:spcPts val="600"/>
              </a:spcAft>
            </a:pPr>
            <a:endParaRPr lang="en-US" noProof="0" dirty="0"/>
          </a:p>
        </p:txBody>
      </p:sp>
      <p:sp>
        <p:nvSpPr>
          <p:cNvPr id="10" name="Text Placeholder 4">
            <a:extLst>
              <a:ext uri="{FF2B5EF4-FFF2-40B4-BE49-F238E27FC236}">
                <a16:creationId xmlns:a16="http://schemas.microsoft.com/office/drawing/2014/main" id="{22068F0E-BFE3-80F1-17B0-CC0C4078248B}"/>
              </a:ext>
            </a:extLst>
          </p:cNvPr>
          <p:cNvSpPr>
            <a:spLocks noGrp="1"/>
          </p:cNvSpPr>
          <p:nvPr>
            <p:ph type="body" sz="quarter" idx="13"/>
          </p:nvPr>
        </p:nvSpPr>
        <p:spPr>
          <a:xfrm>
            <a:off x="841248" y="2136035"/>
            <a:ext cx="5285914" cy="1766493"/>
          </a:xfrm>
        </p:spPr>
        <p:txBody>
          <a:bodyPr>
            <a:noAutofit/>
          </a:bodyPr>
          <a:lstStyle/>
          <a:p>
            <a:pPr marL="342900" indent="-342900">
              <a:buBlip>
                <a:blip r:embed="rId3">
                  <a:extLst>
                    <a:ext uri="{96DAC541-7B7A-43D3-8B79-37D633B846F1}">
                      <asvg:svgBlip xmlns:asvg="http://schemas.microsoft.com/office/drawing/2016/SVG/main" r:embed="rId4"/>
                    </a:ext>
                  </a:extLst>
                </a:blip>
              </a:buBlip>
            </a:pPr>
            <a:r>
              <a:rPr lang="en-US" sz="3200" b="1" dirty="0"/>
              <a:t>Habitat </a:t>
            </a:r>
            <a:r>
              <a:rPr lang="en-US" sz="3200" dirty="0"/>
              <a:t>- Shallow warm coastal waters</a:t>
            </a:r>
          </a:p>
          <a:p>
            <a:pPr marL="342900" indent="-342900">
              <a:buBlip>
                <a:blip r:embed="rId3">
                  <a:extLst>
                    <a:ext uri="{96DAC541-7B7A-43D3-8B79-37D633B846F1}">
                      <asvg:svgBlip xmlns:asvg="http://schemas.microsoft.com/office/drawing/2016/SVG/main" r:embed="rId4"/>
                    </a:ext>
                  </a:extLst>
                </a:blip>
              </a:buBlip>
            </a:pPr>
            <a:r>
              <a:rPr lang="en-US" sz="3200" b="1" dirty="0"/>
              <a:t>Reproduction </a:t>
            </a:r>
            <a:r>
              <a:rPr lang="en-US" sz="3200" dirty="0"/>
              <a:t>- They lay eggs and live up to about 15-30 years old</a:t>
            </a:r>
          </a:p>
          <a:p>
            <a:pPr marL="342900" indent="-342900">
              <a:buBlip>
                <a:blip r:embed="rId3">
                  <a:extLst>
                    <a:ext uri="{96DAC541-7B7A-43D3-8B79-37D633B846F1}">
                      <asvg:svgBlip xmlns:asvg="http://schemas.microsoft.com/office/drawing/2016/SVG/main" r:embed="rId4"/>
                    </a:ext>
                  </a:extLst>
                </a:blip>
              </a:buBlip>
            </a:pPr>
            <a:r>
              <a:rPr lang="en-US" sz="3200" b="1" dirty="0"/>
              <a:t>Food </a:t>
            </a:r>
            <a:r>
              <a:rPr lang="en-US" sz="3200" dirty="0"/>
              <a:t>- Invertebrates such as jelly fish and seaweed </a:t>
            </a:r>
          </a:p>
        </p:txBody>
      </p:sp>
    </p:spTree>
    <p:extLst>
      <p:ext uri="{BB962C8B-B14F-4D97-AF65-F5344CB8AC3E}">
        <p14:creationId xmlns:p14="http://schemas.microsoft.com/office/powerpoint/2010/main" val="422076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nake, octopus, day&#10;&#10;Description automatically generated">
            <a:extLst>
              <a:ext uri="{FF2B5EF4-FFF2-40B4-BE49-F238E27FC236}">
                <a16:creationId xmlns:a16="http://schemas.microsoft.com/office/drawing/2014/main" id="{4A529E42-ADD4-42EF-B56F-9CFD679707A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0312" y="132080"/>
            <a:ext cx="11929768" cy="6630987"/>
          </a:xfrm>
          <a:prstGeom prst="rect">
            <a:avLst/>
          </a:prstGeom>
        </p:spPr>
      </p:pic>
      <p:sp>
        <p:nvSpPr>
          <p:cNvPr id="8" name="TextBox 7">
            <a:extLst>
              <a:ext uri="{FF2B5EF4-FFF2-40B4-BE49-F238E27FC236}">
                <a16:creationId xmlns:a16="http://schemas.microsoft.com/office/drawing/2014/main" id="{0CCBB16D-D270-4450-8B14-9EC68AB1331D}"/>
              </a:ext>
            </a:extLst>
          </p:cNvPr>
          <p:cNvSpPr txBox="1"/>
          <p:nvPr/>
        </p:nvSpPr>
        <p:spPr>
          <a:xfrm>
            <a:off x="121920" y="6763067"/>
            <a:ext cx="11948160" cy="230832"/>
          </a:xfrm>
          <a:prstGeom prst="rect">
            <a:avLst/>
          </a:prstGeom>
          <a:noFill/>
        </p:spPr>
        <p:txBody>
          <a:bodyPr wrap="square" rtlCol="0">
            <a:spAutoFit/>
          </a:bodyPr>
          <a:lstStyle/>
          <a:p>
            <a:r>
              <a:rPr lang="en-US" sz="900">
                <a:hlinkClick r:id="rId3" tooltip="https://www.flickr.com/photos/christian_gloor/27567428624/in/explore-2016-07-09/"/>
              </a:rPr>
              <a:t>This Photo</a:t>
            </a:r>
            <a:r>
              <a:rPr lang="en-US" sz="900"/>
              <a:t> by Unknown Author is licensed under </a:t>
            </a:r>
            <a:r>
              <a:rPr lang="en-US" sz="900">
                <a:hlinkClick r:id="rId4" tooltip="https://creativecommons.org/licenses/by/3.0/"/>
              </a:rPr>
              <a:t>CC BY</a:t>
            </a:r>
            <a:endParaRPr lang="en-US" sz="900"/>
          </a:p>
        </p:txBody>
      </p:sp>
      <p:sp>
        <p:nvSpPr>
          <p:cNvPr id="2" name="Slide Number Placeholder 1">
            <a:extLst>
              <a:ext uri="{FF2B5EF4-FFF2-40B4-BE49-F238E27FC236}">
                <a16:creationId xmlns:a16="http://schemas.microsoft.com/office/drawing/2014/main" id="{F02844D8-8F12-48A6-9040-5FE646C06CB4}"/>
              </a:ext>
            </a:extLst>
          </p:cNvPr>
          <p:cNvSpPr>
            <a:spLocks noGrp="1"/>
          </p:cNvSpPr>
          <p:nvPr>
            <p:ph type="sldNum" sz="quarter" idx="10"/>
          </p:nvPr>
        </p:nvSpPr>
        <p:spPr/>
        <p:txBody>
          <a:bodyPr/>
          <a:lstStyle/>
          <a:p>
            <a:fld id="{D495E168-DA5E-4888-8D8A-92B118324C14}" type="slidenum">
              <a:rPr lang="en-US" noProof="0" smtClean="0"/>
              <a:pPr/>
              <a:t>12</a:t>
            </a:fld>
            <a:endParaRPr lang="en-US" noProof="0" dirty="0"/>
          </a:p>
        </p:txBody>
      </p:sp>
      <p:sp>
        <p:nvSpPr>
          <p:cNvPr id="9" name="Rectangle 8">
            <a:extLst>
              <a:ext uri="{FF2B5EF4-FFF2-40B4-BE49-F238E27FC236}">
                <a16:creationId xmlns:a16="http://schemas.microsoft.com/office/drawing/2014/main" id="{4D6EDE76-6F42-4E91-9893-F00B02E1006E}"/>
              </a:ext>
            </a:extLst>
          </p:cNvPr>
          <p:cNvSpPr/>
          <p:nvPr/>
        </p:nvSpPr>
        <p:spPr>
          <a:xfrm>
            <a:off x="140312" y="169226"/>
            <a:ext cx="5889266" cy="6593841"/>
          </a:xfrm>
          <a:prstGeom prst="rect">
            <a:avLst/>
          </a:prstGeom>
          <a:solidFill>
            <a:srgbClr val="304F78">
              <a:alpha val="69000"/>
            </a:srgbClr>
          </a:solidFill>
          <a:ln w="12700" cap="flat">
            <a:noFill/>
            <a:prstDash val="solid"/>
            <a:miter/>
          </a:ln>
        </p:spPr>
        <p:txBody>
          <a:bodyPr rtlCol="0" anchor="ctr"/>
          <a:lstStyle/>
          <a:p>
            <a:pPr algn="l"/>
            <a:endParaRPr lang="en-US" dirty="0"/>
          </a:p>
        </p:txBody>
      </p:sp>
      <p:sp>
        <p:nvSpPr>
          <p:cNvPr id="4" name="Text Placeholder 3">
            <a:extLst>
              <a:ext uri="{FF2B5EF4-FFF2-40B4-BE49-F238E27FC236}">
                <a16:creationId xmlns:a16="http://schemas.microsoft.com/office/drawing/2014/main" id="{23D9DD3D-E296-4164-BEEC-08CCF76131B7}"/>
              </a:ext>
            </a:extLst>
          </p:cNvPr>
          <p:cNvSpPr>
            <a:spLocks noGrp="1"/>
          </p:cNvSpPr>
          <p:nvPr>
            <p:ph type="body" sz="quarter" idx="16"/>
          </p:nvPr>
        </p:nvSpPr>
        <p:spPr>
          <a:xfrm>
            <a:off x="230589" y="1883192"/>
            <a:ext cx="5669280" cy="4600417"/>
          </a:xfrm>
        </p:spPr>
        <p:txBody>
          <a:bodyPr/>
          <a:lstStyle/>
          <a:p>
            <a:pPr marL="342900" indent="-342900">
              <a:buBlip>
                <a:blip r:embed="rId5">
                  <a:extLst>
                    <a:ext uri="{96DAC541-7B7A-43D3-8B79-37D633B846F1}">
                      <asvg:svgBlip xmlns:asvg="http://schemas.microsoft.com/office/drawing/2016/SVG/main" r:embed="rId6"/>
                    </a:ext>
                  </a:extLst>
                </a:blip>
              </a:buBlip>
            </a:pPr>
            <a:r>
              <a:rPr lang="en-US" sz="3200" dirty="0"/>
              <a:t>Over 50 species</a:t>
            </a:r>
          </a:p>
          <a:p>
            <a:pPr marL="342900" indent="-342900">
              <a:buBlip>
                <a:blip r:embed="rId5">
                  <a:extLst>
                    <a:ext uri="{96DAC541-7B7A-43D3-8B79-37D633B846F1}">
                      <asvg:svgBlip xmlns:asvg="http://schemas.microsoft.com/office/drawing/2016/SVG/main" r:embed="rId6"/>
                    </a:ext>
                  </a:extLst>
                </a:blip>
              </a:buBlip>
            </a:pPr>
            <a:r>
              <a:rPr lang="en-US" sz="3200" b="1" dirty="0"/>
              <a:t>Habitat </a:t>
            </a:r>
            <a:r>
              <a:rPr lang="en-US" sz="3200" dirty="0"/>
              <a:t>- Tropical climate, Indo -pacific and Eastern-pacific</a:t>
            </a:r>
          </a:p>
          <a:p>
            <a:pPr marL="342900" indent="-342900">
              <a:buBlip>
                <a:blip r:embed="rId5">
                  <a:extLst>
                    <a:ext uri="{96DAC541-7B7A-43D3-8B79-37D633B846F1}">
                      <asvg:svgBlip xmlns:asvg="http://schemas.microsoft.com/office/drawing/2016/SVG/main" r:embed="rId6"/>
                    </a:ext>
                  </a:extLst>
                </a:blip>
              </a:buBlip>
            </a:pPr>
            <a:r>
              <a:rPr lang="en-US" sz="3200" b="1" dirty="0"/>
              <a:t>Anatomy </a:t>
            </a:r>
            <a:r>
              <a:rPr lang="en-US" sz="3200" dirty="0"/>
              <a:t>– 3-9ft, colored bands, highly venomous</a:t>
            </a:r>
          </a:p>
          <a:p>
            <a:pPr marL="342900" indent="-342900">
              <a:buBlip>
                <a:blip r:embed="rId5">
                  <a:extLst>
                    <a:ext uri="{96DAC541-7B7A-43D3-8B79-37D633B846F1}">
                      <asvg:svgBlip xmlns:asvg="http://schemas.microsoft.com/office/drawing/2016/SVG/main" r:embed="rId6"/>
                    </a:ext>
                  </a:extLst>
                </a:blip>
              </a:buBlip>
            </a:pPr>
            <a:r>
              <a:rPr lang="en-US" sz="3200" b="1" dirty="0"/>
              <a:t>Reproduction </a:t>
            </a:r>
            <a:r>
              <a:rPr lang="en-US" sz="3200" dirty="0"/>
              <a:t>- They are Oviparous (females keep eggs in them and give live birth)</a:t>
            </a:r>
          </a:p>
          <a:p>
            <a:pPr marL="342900" indent="-342900">
              <a:buBlip>
                <a:blip r:embed="rId5">
                  <a:extLst>
                    <a:ext uri="{96DAC541-7B7A-43D3-8B79-37D633B846F1}">
                      <asvg:svgBlip xmlns:asvg="http://schemas.microsoft.com/office/drawing/2016/SVG/main" r:embed="rId6"/>
                    </a:ext>
                  </a:extLst>
                </a:blip>
              </a:buBlip>
            </a:pPr>
            <a:r>
              <a:rPr lang="en-US" sz="3200" b="1" dirty="0"/>
              <a:t>Food </a:t>
            </a:r>
            <a:r>
              <a:rPr lang="en-US" sz="3200" dirty="0"/>
              <a:t>- fish</a:t>
            </a:r>
          </a:p>
          <a:p>
            <a:pPr marL="342900" indent="-342900">
              <a:buBlip>
                <a:blip r:embed="rId5">
                  <a:extLst>
                    <a:ext uri="{96DAC541-7B7A-43D3-8B79-37D633B846F1}">
                      <asvg:svgBlip xmlns:asvg="http://schemas.microsoft.com/office/drawing/2016/SVG/main" r:embed="rId6"/>
                    </a:ext>
                  </a:extLst>
                </a:blip>
              </a:buBlip>
            </a:pPr>
            <a:endParaRPr lang="en-US" dirty="0"/>
          </a:p>
        </p:txBody>
      </p:sp>
      <p:sp>
        <p:nvSpPr>
          <p:cNvPr id="5" name="Title 4">
            <a:extLst>
              <a:ext uri="{FF2B5EF4-FFF2-40B4-BE49-F238E27FC236}">
                <a16:creationId xmlns:a16="http://schemas.microsoft.com/office/drawing/2014/main" id="{A0BD6A30-DE4D-4346-850A-6CC3B3D03A75}"/>
              </a:ext>
            </a:extLst>
          </p:cNvPr>
          <p:cNvSpPr>
            <a:spLocks noGrp="1"/>
          </p:cNvSpPr>
          <p:nvPr>
            <p:ph type="title"/>
          </p:nvPr>
        </p:nvSpPr>
        <p:spPr>
          <a:xfrm>
            <a:off x="838200" y="557629"/>
            <a:ext cx="4878788" cy="1325563"/>
          </a:xfrm>
        </p:spPr>
        <p:txBody>
          <a:bodyPr/>
          <a:lstStyle/>
          <a:p>
            <a:r>
              <a:rPr lang="en-US" dirty="0"/>
              <a:t>Sea Snakes</a:t>
            </a:r>
          </a:p>
        </p:txBody>
      </p:sp>
    </p:spTree>
    <p:extLst>
      <p:ext uri="{BB962C8B-B14F-4D97-AF65-F5344CB8AC3E}">
        <p14:creationId xmlns:p14="http://schemas.microsoft.com/office/powerpoint/2010/main" val="255432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person, people&#10;&#10;Description automatically generated">
            <a:extLst>
              <a:ext uri="{FF2B5EF4-FFF2-40B4-BE49-F238E27FC236}">
                <a16:creationId xmlns:a16="http://schemas.microsoft.com/office/drawing/2014/main" id="{D94259DE-1BD5-497C-9A93-215F936A42D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8950" y="119270"/>
            <a:ext cx="11914099" cy="6647289"/>
          </a:xfrm>
          <a:prstGeom prst="rect">
            <a:avLst/>
          </a:prstGeom>
        </p:spPr>
      </p:pic>
      <p:sp>
        <p:nvSpPr>
          <p:cNvPr id="12" name="TextBox 11">
            <a:extLst>
              <a:ext uri="{FF2B5EF4-FFF2-40B4-BE49-F238E27FC236}">
                <a16:creationId xmlns:a16="http://schemas.microsoft.com/office/drawing/2014/main" id="{32607E28-9E63-4E30-A501-B8C1783A57BA}"/>
              </a:ext>
            </a:extLst>
          </p:cNvPr>
          <p:cNvSpPr txBox="1"/>
          <p:nvPr/>
        </p:nvSpPr>
        <p:spPr>
          <a:xfrm>
            <a:off x="234462" y="6778242"/>
            <a:ext cx="11307074" cy="230865"/>
          </a:xfrm>
          <a:prstGeom prst="rect">
            <a:avLst/>
          </a:prstGeom>
          <a:noFill/>
        </p:spPr>
        <p:txBody>
          <a:bodyPr wrap="square" rtlCol="0">
            <a:spAutoFit/>
          </a:bodyPr>
          <a:lstStyle/>
          <a:p>
            <a:r>
              <a:rPr lang="en-US" sz="900">
                <a:hlinkClick r:id="rId3" tooltip="https://www.flickr.com/photos/lagohsep/4659717933/"/>
              </a:rPr>
              <a:t>This Photo</a:t>
            </a:r>
            <a:r>
              <a:rPr lang="en-US" sz="900"/>
              <a:t> by Unknown Author is licensed under </a:t>
            </a:r>
            <a:r>
              <a:rPr lang="en-US" sz="900">
                <a:hlinkClick r:id="rId4" tooltip="https://creativecommons.org/licenses/by-sa/3.0/"/>
              </a:rPr>
              <a:t>CC BY-SA</a:t>
            </a:r>
            <a:endParaRPr lang="en-US" sz="900"/>
          </a:p>
        </p:txBody>
      </p:sp>
      <p:sp>
        <p:nvSpPr>
          <p:cNvPr id="13" name="Rectangle 12">
            <a:extLst>
              <a:ext uri="{FF2B5EF4-FFF2-40B4-BE49-F238E27FC236}">
                <a16:creationId xmlns:a16="http://schemas.microsoft.com/office/drawing/2014/main" id="{EAECD70D-466B-491F-9DD9-803D2FF8894C}"/>
              </a:ext>
            </a:extLst>
          </p:cNvPr>
          <p:cNvSpPr/>
          <p:nvPr/>
        </p:nvSpPr>
        <p:spPr>
          <a:xfrm>
            <a:off x="138838" y="130629"/>
            <a:ext cx="11936185" cy="6608101"/>
          </a:xfrm>
          <a:prstGeom prst="rect">
            <a:avLst/>
          </a:prstGeom>
          <a:solidFill>
            <a:srgbClr val="304F78">
              <a:alpha val="69000"/>
            </a:srgbClr>
          </a:solidFill>
          <a:ln w="12700" cap="flat">
            <a:noFill/>
            <a:prstDash val="solid"/>
            <a:miter/>
          </a:ln>
        </p:spPr>
        <p:txBody>
          <a:bodyPr rtlCol="0" anchor="ctr"/>
          <a:lstStyle/>
          <a:p>
            <a:pPr algn="l"/>
            <a:endParaRPr lang="en-US" dirty="0"/>
          </a:p>
        </p:txBody>
      </p:sp>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HUMAN IMPACTS</a:t>
            </a:r>
          </a:p>
        </p:txBody>
      </p:sp>
      <p:sp>
        <p:nvSpPr>
          <p:cNvPr id="5" name="Text Placeholder 4">
            <a:extLst>
              <a:ext uri="{FF2B5EF4-FFF2-40B4-BE49-F238E27FC236}">
                <a16:creationId xmlns:a16="http://schemas.microsoft.com/office/drawing/2014/main" id="{D630E50A-AB9F-4122-B5E0-DE40C6E48307}"/>
              </a:ext>
            </a:extLst>
          </p:cNvPr>
          <p:cNvSpPr>
            <a:spLocks noGrp="1"/>
          </p:cNvSpPr>
          <p:nvPr>
            <p:ph type="body" sz="quarter" idx="16"/>
          </p:nvPr>
        </p:nvSpPr>
        <p:spPr/>
        <p:txBody>
          <a:bodyPr/>
          <a:lstStyle/>
          <a:p>
            <a:r>
              <a:rPr lang="en-US" dirty="0"/>
              <a:t>What are the impacts of humans on marine reptiles?</a:t>
            </a:r>
          </a:p>
        </p:txBody>
      </p:sp>
      <p:sp>
        <p:nvSpPr>
          <p:cNvPr id="4" name="Text Placeholder 3">
            <a:extLst>
              <a:ext uri="{FF2B5EF4-FFF2-40B4-BE49-F238E27FC236}">
                <a16:creationId xmlns:a16="http://schemas.microsoft.com/office/drawing/2014/main" id="{D3BFCB07-6C49-4FD9-A60E-365443B88FE2}"/>
              </a:ext>
            </a:extLst>
          </p:cNvPr>
          <p:cNvSpPr>
            <a:spLocks noGrp="1"/>
          </p:cNvSpPr>
          <p:nvPr>
            <p:ph type="body" idx="1"/>
          </p:nvPr>
        </p:nvSpPr>
        <p:spPr/>
        <p:txBody>
          <a:bodyPr/>
          <a:lstStyle/>
          <a:p>
            <a:r>
              <a:rPr lang="en-US" dirty="0"/>
              <a:t>Positive</a:t>
            </a:r>
          </a:p>
        </p:txBody>
      </p:sp>
      <p:sp>
        <p:nvSpPr>
          <p:cNvPr id="7" name="Text Placeholder 6">
            <a:extLst>
              <a:ext uri="{FF2B5EF4-FFF2-40B4-BE49-F238E27FC236}">
                <a16:creationId xmlns:a16="http://schemas.microsoft.com/office/drawing/2014/main" id="{3FC3CF09-BAFF-4590-A12C-E378DFF1DA5E}"/>
              </a:ext>
            </a:extLst>
          </p:cNvPr>
          <p:cNvSpPr>
            <a:spLocks noGrp="1"/>
          </p:cNvSpPr>
          <p:nvPr>
            <p:ph type="body" sz="quarter" idx="20"/>
          </p:nvPr>
        </p:nvSpPr>
        <p:spPr>
          <a:xfrm>
            <a:off x="6370721" y="3299449"/>
            <a:ext cx="4365625" cy="3054609"/>
          </a:xfrm>
        </p:spPr>
        <p:txBody>
          <a:bodyPr>
            <a:normAutofit fontScale="92500" lnSpcReduction="10000"/>
          </a:bodyPr>
          <a:lstStyle/>
          <a:p>
            <a:r>
              <a:rPr lang="en-US" sz="1800" dirty="0"/>
              <a:t>Climate change/global warming is causing two major problems mainly to marine reptiles. Number one being the warming of the water and changing weather patterns as well as migration patterns in several species.</a:t>
            </a:r>
          </a:p>
          <a:p>
            <a:r>
              <a:rPr lang="en-US" sz="1800" dirty="0"/>
              <a:t>Warming also threatens marine reptiles by increasing salinity because of melting ice putting more salt into the water.</a:t>
            </a:r>
          </a:p>
          <a:p>
            <a:r>
              <a:rPr lang="en-US" sz="1800" dirty="0"/>
              <a:t>Pollution creates a HUGE problem. (including: micro plastics, waste, non- biodegradable substances, and many other things.)</a:t>
            </a:r>
          </a:p>
        </p:txBody>
      </p:sp>
      <p:sp>
        <p:nvSpPr>
          <p:cNvPr id="6" name="Text Placeholder 5">
            <a:extLst>
              <a:ext uri="{FF2B5EF4-FFF2-40B4-BE49-F238E27FC236}">
                <a16:creationId xmlns:a16="http://schemas.microsoft.com/office/drawing/2014/main" id="{349249DA-4230-416D-838C-A72D2E7CADA4}"/>
              </a:ext>
            </a:extLst>
          </p:cNvPr>
          <p:cNvSpPr>
            <a:spLocks noGrp="1"/>
          </p:cNvSpPr>
          <p:nvPr>
            <p:ph type="body" idx="18"/>
          </p:nvPr>
        </p:nvSpPr>
        <p:spPr/>
        <p:txBody>
          <a:bodyPr/>
          <a:lstStyle/>
          <a:p>
            <a:r>
              <a:rPr lang="en-US" dirty="0"/>
              <a:t>Negative </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1174310" y="3299449"/>
            <a:ext cx="4365625" cy="3054609"/>
          </a:xfrm>
        </p:spPr>
        <p:txBody>
          <a:bodyPr>
            <a:normAutofit/>
          </a:bodyPr>
          <a:lstStyle/>
          <a:p>
            <a:r>
              <a:rPr lang="en-US" sz="1800" dirty="0"/>
              <a:t>There are some pretty simplistic things that humans do to positively effect marine reptiles.</a:t>
            </a:r>
          </a:p>
          <a:p>
            <a:r>
              <a:rPr lang="en-US" sz="1800" dirty="0"/>
              <a:t>Fixing our mistakes: Helping clean our oceans and using more eco-friendly, biodegradable things and supporting our businesses that help to clean the waters.</a:t>
            </a:r>
          </a:p>
          <a:p>
            <a:r>
              <a:rPr lang="en-US" sz="1800" dirty="0"/>
              <a:t>We have specialists who can help care for the needs of a specific marine reptiles as well as preserving populations.</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13</a:t>
            </a:fld>
            <a:endParaRPr lang="en-US" dirty="0"/>
          </a:p>
        </p:txBody>
      </p:sp>
    </p:spTree>
    <p:extLst>
      <p:ext uri="{BB962C8B-B14F-4D97-AF65-F5344CB8AC3E}">
        <p14:creationId xmlns:p14="http://schemas.microsoft.com/office/powerpoint/2010/main" val="18768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2806C0-8AE3-4975-9946-CCD70055F494}"/>
              </a:ext>
            </a:extLst>
          </p:cNvPr>
          <p:cNvSpPr>
            <a:spLocks noGrp="1"/>
          </p:cNvSpPr>
          <p:nvPr>
            <p:ph type="title"/>
          </p:nvPr>
        </p:nvSpPr>
        <p:spPr/>
        <p:txBody>
          <a:bodyPr/>
          <a:lstStyle/>
          <a:p>
            <a:r>
              <a:rPr lang="en-US" dirty="0"/>
              <a:t>VIDEO SLIDE</a:t>
            </a:r>
          </a:p>
        </p:txBody>
      </p:sp>
      <p:pic>
        <p:nvPicPr>
          <p:cNvPr id="8" name="Picture 7" descr="A picture containing water, turtle, reptile, pool&#10;&#10;Description automatically generated">
            <a:extLst>
              <a:ext uri="{FF2B5EF4-FFF2-40B4-BE49-F238E27FC236}">
                <a16:creationId xmlns:a16="http://schemas.microsoft.com/office/drawing/2014/main" id="{84AAC96B-CC33-49EA-98A4-B768E6C0E89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3565" y="154112"/>
            <a:ext cx="11918022" cy="6534034"/>
          </a:xfrm>
          <a:prstGeom prst="rect">
            <a:avLst/>
          </a:prstGeom>
        </p:spPr>
      </p:pic>
      <p:sp>
        <p:nvSpPr>
          <p:cNvPr id="9" name="TextBox 8">
            <a:extLst>
              <a:ext uri="{FF2B5EF4-FFF2-40B4-BE49-F238E27FC236}">
                <a16:creationId xmlns:a16="http://schemas.microsoft.com/office/drawing/2014/main" id="{E43C2EE7-7627-44AB-9013-9A81C2B1C554}"/>
              </a:ext>
            </a:extLst>
          </p:cNvPr>
          <p:cNvSpPr txBox="1"/>
          <p:nvPr/>
        </p:nvSpPr>
        <p:spPr>
          <a:xfrm>
            <a:off x="133565" y="6688146"/>
            <a:ext cx="11918022" cy="230832"/>
          </a:xfrm>
          <a:prstGeom prst="rect">
            <a:avLst/>
          </a:prstGeom>
          <a:noFill/>
        </p:spPr>
        <p:txBody>
          <a:bodyPr wrap="square" rtlCol="0">
            <a:spAutoFit/>
          </a:bodyPr>
          <a:lstStyle/>
          <a:p>
            <a:r>
              <a:rPr lang="en-US" sz="900">
                <a:hlinkClick r:id="rId3" tooltip="http://theconversation.com/sea-turtles-will-feel-the-heat-from-climate-change-21836"/>
              </a:rPr>
              <a:t>This Photo</a:t>
            </a:r>
            <a:r>
              <a:rPr lang="en-US" sz="900"/>
              <a:t> by Unknown Author is licensed under </a:t>
            </a:r>
            <a:r>
              <a:rPr lang="en-US" sz="900">
                <a:hlinkClick r:id="rId4" tooltip="https://creativecommons.org/licenses/by-nd/3.0/"/>
              </a:rPr>
              <a:t>CC BY-ND</a:t>
            </a:r>
            <a:endParaRPr lang="en-US" sz="900"/>
          </a:p>
        </p:txBody>
      </p:sp>
      <p:sp>
        <p:nvSpPr>
          <p:cNvPr id="3" name="Footer Placeholder 2">
            <a:extLst>
              <a:ext uri="{FF2B5EF4-FFF2-40B4-BE49-F238E27FC236}">
                <a16:creationId xmlns:a16="http://schemas.microsoft.com/office/drawing/2014/main" id="{F3B30A82-8E4A-471C-A080-278975C952AA}"/>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8D8F9E36-CD39-4DDD-927C-C07E8C070A17}"/>
              </a:ext>
            </a:extLst>
          </p:cNvPr>
          <p:cNvSpPr>
            <a:spLocks noGrp="1"/>
          </p:cNvSpPr>
          <p:nvPr>
            <p:ph type="sldNum" sz="quarter" idx="10"/>
          </p:nvPr>
        </p:nvSpPr>
        <p:spPr/>
        <p:txBody>
          <a:bodyPr/>
          <a:lstStyle/>
          <a:p>
            <a:fld id="{D495E168-DA5E-4888-8D8A-92B118324C14}" type="slidenum">
              <a:rPr lang="en-US" smtClean="0"/>
              <a:pPr/>
              <a:t>14</a:t>
            </a:fld>
            <a:endParaRPr lang="en-US" dirty="0"/>
          </a:p>
        </p:txBody>
      </p:sp>
      <p:sp>
        <p:nvSpPr>
          <p:cNvPr id="7" name="TextBox 6">
            <a:extLst>
              <a:ext uri="{FF2B5EF4-FFF2-40B4-BE49-F238E27FC236}">
                <a16:creationId xmlns:a16="http://schemas.microsoft.com/office/drawing/2014/main" id="{ECB06A13-925C-49A0-AAF6-8B3031396294}"/>
              </a:ext>
            </a:extLst>
          </p:cNvPr>
          <p:cNvSpPr txBox="1"/>
          <p:nvPr/>
        </p:nvSpPr>
        <p:spPr>
          <a:xfrm>
            <a:off x="2436142" y="2774798"/>
            <a:ext cx="6770273" cy="646331"/>
          </a:xfrm>
          <a:prstGeom prst="rect">
            <a:avLst/>
          </a:prstGeom>
          <a:noFill/>
        </p:spPr>
        <p:txBody>
          <a:bodyPr wrap="square">
            <a:spAutoFit/>
          </a:bodyPr>
          <a:lstStyle/>
          <a:p>
            <a:r>
              <a:rPr lang="en-US" sz="3600" dirty="0">
                <a:highlight>
                  <a:srgbClr val="F7F1E4"/>
                </a:highlight>
              </a:rPr>
              <a:t>https://youtu.be/aRYDw3CdqBU</a:t>
            </a:r>
          </a:p>
        </p:txBody>
      </p:sp>
    </p:spTree>
    <p:extLst>
      <p:ext uri="{BB962C8B-B14F-4D97-AF65-F5344CB8AC3E}">
        <p14:creationId xmlns:p14="http://schemas.microsoft.com/office/powerpoint/2010/main" val="49199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and person taking a selfie&#10;&#10;Description automatically generated with medium confidence">
            <a:extLst>
              <a:ext uri="{FF2B5EF4-FFF2-40B4-BE49-F238E27FC236}">
                <a16:creationId xmlns:a16="http://schemas.microsoft.com/office/drawing/2014/main" id="{B97DF28A-B7CF-4EB4-A551-A93469AE3B55}"/>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72B381BA-F1D7-483F-B759-9C3451355503}"/>
              </a:ext>
            </a:extLst>
          </p:cNvPr>
          <p:cNvSpPr>
            <a:spLocks noGrp="1"/>
          </p:cNvSpPr>
          <p:nvPr>
            <p:ph type="title"/>
          </p:nvPr>
        </p:nvSpPr>
        <p:spPr>
          <a:xfrm>
            <a:off x="971343" y="471753"/>
            <a:ext cx="10104124" cy="1517356"/>
          </a:xfrm>
        </p:spPr>
        <p:txBody>
          <a:bodyPr/>
          <a:lstStyle/>
          <a:p>
            <a:r>
              <a:rPr lang="en-US" dirty="0">
                <a:highlight>
                  <a:srgbClr val="000080"/>
                </a:highlight>
              </a:rPr>
              <a:t>THANK YOU!</a:t>
            </a:r>
          </a:p>
        </p:txBody>
      </p:sp>
      <p:sp>
        <p:nvSpPr>
          <p:cNvPr id="4" name="Text Placeholder 3">
            <a:extLst>
              <a:ext uri="{FF2B5EF4-FFF2-40B4-BE49-F238E27FC236}">
                <a16:creationId xmlns:a16="http://schemas.microsoft.com/office/drawing/2014/main" id="{A412BBAB-4628-42F5-BF78-BE0E59475133}"/>
              </a:ext>
            </a:extLst>
          </p:cNvPr>
          <p:cNvSpPr>
            <a:spLocks noGrp="1"/>
          </p:cNvSpPr>
          <p:nvPr>
            <p:ph type="body" sz="quarter" idx="13"/>
          </p:nvPr>
        </p:nvSpPr>
        <p:spPr/>
        <p:txBody>
          <a:bodyPr/>
          <a:lstStyle/>
          <a:p>
            <a:r>
              <a:rPr lang="en-US" dirty="0"/>
              <a:t>Kahoot Quiz: </a:t>
            </a:r>
          </a:p>
          <a:p>
            <a:r>
              <a:rPr lang="en-US" sz="20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https://create.kahoot.it/share/marine-reptiles/9099023f-104e-4433-a4dc-9a179d8e5fdc</a:t>
            </a:r>
            <a:endParaRPr lang="en-US" sz="2000" dirty="0"/>
          </a:p>
        </p:txBody>
      </p:sp>
      <p:sp>
        <p:nvSpPr>
          <p:cNvPr id="3" name="Text Placeholder 2">
            <a:extLst>
              <a:ext uri="{FF2B5EF4-FFF2-40B4-BE49-F238E27FC236}">
                <a16:creationId xmlns:a16="http://schemas.microsoft.com/office/drawing/2014/main" id="{16721AB4-1CF0-4825-926E-5207D64C2645}"/>
              </a:ext>
            </a:extLst>
          </p:cNvPr>
          <p:cNvSpPr>
            <a:spLocks noGrp="1"/>
          </p:cNvSpPr>
          <p:nvPr>
            <p:ph type="body" sz="quarter" idx="20"/>
          </p:nvPr>
        </p:nvSpPr>
        <p:spPr/>
        <p:txBody>
          <a:bodyPr/>
          <a:lstStyle/>
          <a:p>
            <a:r>
              <a:rPr lang="en-US" dirty="0"/>
              <a:t>Closing comments</a:t>
            </a:r>
          </a:p>
        </p:txBody>
      </p:sp>
      <p:sp>
        <p:nvSpPr>
          <p:cNvPr id="2" name="Text Placeholder 1">
            <a:extLst>
              <a:ext uri="{FF2B5EF4-FFF2-40B4-BE49-F238E27FC236}">
                <a16:creationId xmlns:a16="http://schemas.microsoft.com/office/drawing/2014/main" id="{CBA4F671-D586-49FB-B0C1-E7E9ADFE08D4}"/>
              </a:ext>
            </a:extLst>
          </p:cNvPr>
          <p:cNvSpPr>
            <a:spLocks noGrp="1"/>
          </p:cNvSpPr>
          <p:nvPr>
            <p:ph type="body" sz="quarter" idx="21"/>
          </p:nvPr>
        </p:nvSpPr>
        <p:spPr/>
        <p:txBody>
          <a:bodyPr/>
          <a:lstStyle/>
          <a:p>
            <a:r>
              <a:rPr lang="en-US" dirty="0"/>
              <a:t>none</a:t>
            </a:r>
          </a:p>
        </p:txBody>
      </p:sp>
      <p:sp>
        <p:nvSpPr>
          <p:cNvPr id="6" name="Text Placeholder 5">
            <a:extLst>
              <a:ext uri="{FF2B5EF4-FFF2-40B4-BE49-F238E27FC236}">
                <a16:creationId xmlns:a16="http://schemas.microsoft.com/office/drawing/2014/main" id="{73118D49-CA48-4C57-A37C-31BAA7538127}"/>
              </a:ext>
            </a:extLst>
          </p:cNvPr>
          <p:cNvSpPr>
            <a:spLocks noGrp="1"/>
          </p:cNvSpPr>
          <p:nvPr>
            <p:ph type="body" sz="quarter" idx="23"/>
          </p:nvPr>
        </p:nvSpPr>
        <p:spPr/>
        <p:txBody>
          <a:bodyPr/>
          <a:lstStyle/>
          <a:p>
            <a:r>
              <a:rPr lang="en-US" dirty="0"/>
              <a:t>By </a:t>
            </a:r>
          </a:p>
        </p:txBody>
      </p:sp>
      <p:sp>
        <p:nvSpPr>
          <p:cNvPr id="5" name="Text Placeholder 4">
            <a:extLst>
              <a:ext uri="{FF2B5EF4-FFF2-40B4-BE49-F238E27FC236}">
                <a16:creationId xmlns:a16="http://schemas.microsoft.com/office/drawing/2014/main" id="{62E14719-D011-4E0B-9362-CD19FF22FEB5}"/>
              </a:ext>
            </a:extLst>
          </p:cNvPr>
          <p:cNvSpPr>
            <a:spLocks noGrp="1"/>
          </p:cNvSpPr>
          <p:nvPr>
            <p:ph type="body" sz="quarter" idx="22"/>
          </p:nvPr>
        </p:nvSpPr>
        <p:spPr/>
        <p:txBody>
          <a:bodyPr/>
          <a:lstStyle/>
          <a:p>
            <a:r>
              <a:rPr lang="en-US" dirty="0"/>
              <a:t>Sydnee Glugover and Maddy Hunt</a:t>
            </a:r>
          </a:p>
        </p:txBody>
      </p:sp>
    </p:spTree>
    <p:extLst>
      <p:ext uri="{BB962C8B-B14F-4D97-AF65-F5344CB8AC3E}">
        <p14:creationId xmlns:p14="http://schemas.microsoft.com/office/powerpoint/2010/main" val="330927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fish&#10;&#10;Description automatically generated with medium confidence">
            <a:extLst>
              <a:ext uri="{FF2B5EF4-FFF2-40B4-BE49-F238E27FC236}">
                <a16:creationId xmlns:a16="http://schemas.microsoft.com/office/drawing/2014/main" id="{E899F523-91D1-4CA7-B7CF-E7118868FDD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709" b="1182"/>
          <a:stretch/>
        </p:blipFill>
        <p:spPr>
          <a:xfrm flipH="1">
            <a:off x="127220" y="119270"/>
            <a:ext cx="11958763" cy="6599582"/>
          </a:xfrm>
          <a:prstGeom prst="rect">
            <a:avLst/>
          </a:prstGeom>
        </p:spPr>
      </p:pic>
      <p:sp>
        <p:nvSpPr>
          <p:cNvPr id="13" name="Rectangle 12">
            <a:extLst>
              <a:ext uri="{FF2B5EF4-FFF2-40B4-BE49-F238E27FC236}">
                <a16:creationId xmlns:a16="http://schemas.microsoft.com/office/drawing/2014/main" id="{5347B12C-D7E9-4D3C-98B7-2D149C141F2F}"/>
              </a:ext>
            </a:extLst>
          </p:cNvPr>
          <p:cNvSpPr/>
          <p:nvPr/>
        </p:nvSpPr>
        <p:spPr>
          <a:xfrm>
            <a:off x="121920" y="132080"/>
            <a:ext cx="7364730" cy="6593840"/>
          </a:xfrm>
          <a:prstGeom prst="rect">
            <a:avLst/>
          </a:prstGeom>
          <a:solidFill>
            <a:srgbClr val="304F78">
              <a:alpha val="69000"/>
            </a:srgb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a:xfrm>
            <a:off x="841247" y="1169256"/>
            <a:ext cx="5702676" cy="782638"/>
          </a:xfrm>
        </p:spPr>
        <p:txBody>
          <a:bodyPr>
            <a:normAutofit fontScale="90000"/>
          </a:bodyPr>
          <a:lstStyle/>
          <a:p>
            <a:r>
              <a:rPr lang="en-US" dirty="0"/>
              <a:t>ABOUT THIS PHYLUM</a:t>
            </a:r>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a:xfrm>
            <a:off x="841247" y="2422818"/>
            <a:ext cx="5288963" cy="2588637"/>
          </a:xfrm>
        </p:spPr>
        <p:txBody>
          <a:bodyPr/>
          <a:lstStyle/>
          <a:p>
            <a:pPr marL="0" indent="0">
              <a:buNone/>
            </a:pPr>
            <a:r>
              <a:rPr lang="en-US" sz="2300" dirty="0">
                <a:solidFill>
                  <a:schemeClr val="bg2"/>
                </a:solidFill>
              </a:rPr>
              <a:t>  Animals</a:t>
            </a:r>
          </a:p>
          <a:p>
            <a:r>
              <a:rPr lang="en-US" dirty="0"/>
              <a:t>Sea Turtles</a:t>
            </a:r>
          </a:p>
          <a:p>
            <a:r>
              <a:rPr lang="en-US" dirty="0"/>
              <a:t>Sea Snakes</a:t>
            </a:r>
          </a:p>
          <a:p>
            <a:r>
              <a:rPr lang="en-US" dirty="0"/>
              <a:t>Marine Iguanas</a:t>
            </a:r>
          </a:p>
          <a:p>
            <a:pPr marL="0" indent="0">
              <a:buNone/>
            </a:pPr>
            <a:r>
              <a:rPr lang="en-US" sz="2300" dirty="0">
                <a:solidFill>
                  <a:schemeClr val="bg2"/>
                </a:solidFill>
              </a:rPr>
              <a:t>  Characteristics</a:t>
            </a:r>
            <a:endParaRPr lang="en-US" sz="2300" dirty="0"/>
          </a:p>
          <a:p>
            <a:r>
              <a:rPr lang="en-US" dirty="0"/>
              <a:t>Ectothermic (depends on external sources for body heat)</a:t>
            </a:r>
          </a:p>
          <a:p>
            <a:r>
              <a:rPr lang="en-US" dirty="0"/>
              <a:t>Scales (keratin)</a:t>
            </a:r>
          </a:p>
          <a:p>
            <a:r>
              <a:rPr lang="en-US" dirty="0"/>
              <a:t>Respire with lungs</a:t>
            </a:r>
          </a:p>
          <a:p>
            <a:endParaRPr lang="en-US" dirty="0"/>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2</a:t>
            </a:fld>
            <a:endParaRPr lang="en-US" dirty="0"/>
          </a:p>
        </p:txBody>
      </p:sp>
    </p:spTree>
    <p:extLst>
      <p:ext uri="{BB962C8B-B14F-4D97-AF65-F5344CB8AC3E}">
        <p14:creationId xmlns:p14="http://schemas.microsoft.com/office/powerpoint/2010/main" val="373352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ea turtle swimming in the ocean&#10;&#10;Description automatically generated with low confidence">
            <a:extLst>
              <a:ext uri="{FF2B5EF4-FFF2-40B4-BE49-F238E27FC236}">
                <a16:creationId xmlns:a16="http://schemas.microsoft.com/office/drawing/2014/main" id="{F944D10D-EFAE-4747-B278-9C9E8A0B48B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9008" b="13964"/>
          <a:stretch/>
        </p:blipFill>
        <p:spPr>
          <a:xfrm>
            <a:off x="125730" y="114299"/>
            <a:ext cx="11932920" cy="6606541"/>
          </a:xfrm>
          <a:prstGeom prst="rect">
            <a:avLst/>
          </a:prstGeom>
        </p:spPr>
      </p:pic>
      <p:sp>
        <p:nvSpPr>
          <p:cNvPr id="9" name="Rectangle 8">
            <a:extLst>
              <a:ext uri="{FF2B5EF4-FFF2-40B4-BE49-F238E27FC236}">
                <a16:creationId xmlns:a16="http://schemas.microsoft.com/office/drawing/2014/main" id="{EB6C25A6-BD77-44A3-B15E-6334AE7D1E20}"/>
              </a:ext>
            </a:extLst>
          </p:cNvPr>
          <p:cNvSpPr/>
          <p:nvPr/>
        </p:nvSpPr>
        <p:spPr>
          <a:xfrm>
            <a:off x="121920" y="132079"/>
            <a:ext cx="11948160" cy="3343699"/>
          </a:xfrm>
          <a:prstGeom prst="rect">
            <a:avLst/>
          </a:prstGeom>
          <a:solidFill>
            <a:srgbClr val="304F78">
              <a:alpha val="69000"/>
            </a:srgb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p:txBody>
          <a:bodyPr/>
          <a:lstStyle/>
          <a:p>
            <a:r>
              <a:rPr lang="en-US" dirty="0"/>
              <a:t>HABITAT</a:t>
            </a:r>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quarter" idx="13"/>
          </p:nvPr>
        </p:nvSpPr>
        <p:spPr/>
        <p:txBody>
          <a:bodyPr>
            <a:normAutofit/>
          </a:bodyPr>
          <a:lstStyle/>
          <a:p>
            <a:r>
              <a:rPr lang="en-US" dirty="0"/>
              <a:t>What are the living conditions for most marine reptiles?</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a:xfrm>
            <a:off x="6817897" y="1626475"/>
            <a:ext cx="4707842" cy="1849304"/>
          </a:xfrm>
        </p:spPr>
        <p:txBody>
          <a:bodyPr>
            <a:normAutofit/>
          </a:bodyPr>
          <a:lstStyle/>
          <a:p>
            <a:r>
              <a:rPr lang="en-US" sz="1800" dirty="0"/>
              <a:t>Tropical and sub-tropical waters</a:t>
            </a:r>
          </a:p>
          <a:p>
            <a:r>
              <a:rPr lang="en-US" sz="1800" dirty="0"/>
              <a:t>Off Indian and Pacific Ocean</a:t>
            </a:r>
          </a:p>
          <a:p>
            <a:endParaRPr lang="en-US" dirty="0"/>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en-US" smtClean="0"/>
              <a:pPr/>
              <a:t>3</a:t>
            </a:fld>
            <a:endParaRPr lang="en-US" dirty="0"/>
          </a:p>
        </p:txBody>
      </p:sp>
    </p:spTree>
    <p:extLst>
      <p:ext uri="{BB962C8B-B14F-4D97-AF65-F5344CB8AC3E}">
        <p14:creationId xmlns:p14="http://schemas.microsoft.com/office/powerpoint/2010/main" val="263658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dy of water with waves&#10;&#10;Description automatically generated with low confidence">
            <a:extLst>
              <a:ext uri="{FF2B5EF4-FFF2-40B4-BE49-F238E27FC236}">
                <a16:creationId xmlns:a16="http://schemas.microsoft.com/office/drawing/2014/main" id="{5F40C92D-A78F-41F5-A257-2BB63ED728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3123" y="143123"/>
            <a:ext cx="11875614" cy="6571709"/>
          </a:xfrm>
          <a:prstGeom prst="rect">
            <a:avLst/>
          </a:prstGeom>
        </p:spPr>
      </p:pic>
      <p:sp>
        <p:nvSpPr>
          <p:cNvPr id="8" name="TextBox 7">
            <a:extLst>
              <a:ext uri="{FF2B5EF4-FFF2-40B4-BE49-F238E27FC236}">
                <a16:creationId xmlns:a16="http://schemas.microsoft.com/office/drawing/2014/main" id="{A2C594FC-65CE-4C2B-A99F-162C815E2C9B}"/>
              </a:ext>
            </a:extLst>
          </p:cNvPr>
          <p:cNvSpPr txBox="1"/>
          <p:nvPr/>
        </p:nvSpPr>
        <p:spPr>
          <a:xfrm>
            <a:off x="297897" y="6822219"/>
            <a:ext cx="5920948" cy="230832"/>
          </a:xfrm>
          <a:prstGeom prst="rect">
            <a:avLst/>
          </a:prstGeom>
          <a:noFill/>
        </p:spPr>
        <p:txBody>
          <a:bodyPr wrap="square" rtlCol="0">
            <a:spAutoFit/>
          </a:bodyPr>
          <a:lstStyle/>
          <a:p>
            <a:r>
              <a:rPr lang="en-US" sz="900">
                <a:hlinkClick r:id="rId3" tooltip="https://futurism.com/desalination-salty-water/"/>
              </a:rPr>
              <a:t>This Photo</a:t>
            </a:r>
            <a:r>
              <a:rPr lang="en-US" sz="900"/>
              <a:t> by Unknown Author is licensed under </a:t>
            </a:r>
            <a:r>
              <a:rPr lang="en-US" sz="900">
                <a:hlinkClick r:id="rId4" tooltip="https://creativecommons.org/licenses/by-nc/3.0/"/>
              </a:rPr>
              <a:t>CC BY-NC</a:t>
            </a:r>
            <a:endParaRPr lang="en-US" sz="900"/>
          </a:p>
        </p:txBody>
      </p:sp>
      <p:sp>
        <p:nvSpPr>
          <p:cNvPr id="9" name="Rectangle 8">
            <a:extLst>
              <a:ext uri="{FF2B5EF4-FFF2-40B4-BE49-F238E27FC236}">
                <a16:creationId xmlns:a16="http://schemas.microsoft.com/office/drawing/2014/main" id="{420F7160-EA95-4B97-89B1-68C8DF47DD87}"/>
              </a:ext>
            </a:extLst>
          </p:cNvPr>
          <p:cNvSpPr/>
          <p:nvPr/>
        </p:nvSpPr>
        <p:spPr>
          <a:xfrm>
            <a:off x="121920" y="132080"/>
            <a:ext cx="7364730" cy="6593840"/>
          </a:xfrm>
          <a:prstGeom prst="rect">
            <a:avLst/>
          </a:prstGeom>
          <a:solidFill>
            <a:srgbClr val="304F78">
              <a:alpha val="69000"/>
            </a:srgb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a:xfrm>
            <a:off x="841247" y="1169256"/>
            <a:ext cx="5702676" cy="782638"/>
          </a:xfrm>
        </p:spPr>
        <p:txBody>
          <a:bodyPr>
            <a:normAutofit/>
          </a:bodyPr>
          <a:lstStyle/>
          <a:p>
            <a:r>
              <a:rPr lang="en-US" dirty="0"/>
              <a:t>REPRODUCTION</a:t>
            </a:r>
          </a:p>
        </p:txBody>
      </p:sp>
      <p:sp>
        <p:nvSpPr>
          <p:cNvPr id="5" name="Text Placeholder 4">
            <a:extLst>
              <a:ext uri="{FF2B5EF4-FFF2-40B4-BE49-F238E27FC236}">
                <a16:creationId xmlns:a16="http://schemas.microsoft.com/office/drawing/2014/main" id="{099A8D28-D968-408D-AA5E-1B16F071D7DF}"/>
              </a:ext>
            </a:extLst>
          </p:cNvPr>
          <p:cNvSpPr>
            <a:spLocks noGrp="1"/>
          </p:cNvSpPr>
          <p:nvPr>
            <p:ph type="body" sz="quarter" idx="13"/>
          </p:nvPr>
        </p:nvSpPr>
        <p:spPr/>
        <p:txBody>
          <a:bodyPr>
            <a:normAutofit/>
          </a:bodyPr>
          <a:lstStyle/>
          <a:p>
            <a:r>
              <a:rPr lang="en-US" sz="3200" dirty="0"/>
              <a:t>How to they reproduce?</a:t>
            </a:r>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a:xfrm>
            <a:off x="841247" y="2993134"/>
            <a:ext cx="5288963" cy="2588637"/>
          </a:xfrm>
        </p:spPr>
        <p:txBody>
          <a:bodyPr>
            <a:normAutofit/>
          </a:bodyPr>
          <a:lstStyle/>
          <a:p>
            <a:r>
              <a:rPr lang="en-US" sz="2400" dirty="0"/>
              <a:t>Mostly sexual reproduction</a:t>
            </a:r>
          </a:p>
          <a:p>
            <a:r>
              <a:rPr lang="en-US" sz="2400" dirty="0"/>
              <a:t>Internal fertilization</a:t>
            </a:r>
          </a:p>
          <a:p>
            <a:r>
              <a:rPr lang="en-US" sz="2400" dirty="0"/>
              <a:t>Men have sperm which transfers to the cloaca where the fertilization happens</a:t>
            </a:r>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4</a:t>
            </a:fld>
            <a:endParaRPr lang="en-US" dirty="0"/>
          </a:p>
        </p:txBody>
      </p:sp>
    </p:spTree>
    <p:extLst>
      <p:ext uri="{BB962C8B-B14F-4D97-AF65-F5344CB8AC3E}">
        <p14:creationId xmlns:p14="http://schemas.microsoft.com/office/powerpoint/2010/main" val="1548683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ea turtle swimming in the ocean&#10;&#10;Description automatically generated with low confidence">
            <a:extLst>
              <a:ext uri="{FF2B5EF4-FFF2-40B4-BE49-F238E27FC236}">
                <a16:creationId xmlns:a16="http://schemas.microsoft.com/office/drawing/2014/main" id="{F944D10D-EFAE-4747-B278-9C9E8A0B48B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9008" b="13964"/>
          <a:stretch/>
        </p:blipFill>
        <p:spPr>
          <a:xfrm>
            <a:off x="125730" y="114299"/>
            <a:ext cx="11932920" cy="6606541"/>
          </a:xfrm>
          <a:prstGeom prst="rect">
            <a:avLst/>
          </a:prstGeom>
        </p:spPr>
      </p:pic>
      <p:pic>
        <p:nvPicPr>
          <p:cNvPr id="7" name="Picture 6" descr="A lizard with its mouth open&#10;&#10;Description automatically generated with medium confidence">
            <a:extLst>
              <a:ext uri="{FF2B5EF4-FFF2-40B4-BE49-F238E27FC236}">
                <a16:creationId xmlns:a16="http://schemas.microsoft.com/office/drawing/2014/main" id="{E1ABE7BF-293A-402D-AFAA-9F24916CD9A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0490" y="114298"/>
            <a:ext cx="11948160" cy="6606541"/>
          </a:xfrm>
          <a:prstGeom prst="rect">
            <a:avLst/>
          </a:prstGeom>
        </p:spPr>
      </p:pic>
      <p:sp>
        <p:nvSpPr>
          <p:cNvPr id="9" name="Rectangle 8">
            <a:extLst>
              <a:ext uri="{FF2B5EF4-FFF2-40B4-BE49-F238E27FC236}">
                <a16:creationId xmlns:a16="http://schemas.microsoft.com/office/drawing/2014/main" id="{EB6C25A6-BD77-44A3-B15E-6334AE7D1E20}"/>
              </a:ext>
            </a:extLst>
          </p:cNvPr>
          <p:cNvSpPr/>
          <p:nvPr/>
        </p:nvSpPr>
        <p:spPr>
          <a:xfrm>
            <a:off x="121920" y="132079"/>
            <a:ext cx="11948160" cy="3343699"/>
          </a:xfrm>
          <a:prstGeom prst="rect">
            <a:avLst/>
          </a:prstGeom>
          <a:solidFill>
            <a:srgbClr val="304F78">
              <a:alpha val="69000"/>
            </a:srgb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841247" y="1093460"/>
            <a:ext cx="5655805" cy="782638"/>
          </a:xfrm>
        </p:spPr>
        <p:txBody>
          <a:bodyPr>
            <a:normAutofit fontScale="90000"/>
          </a:bodyPr>
          <a:lstStyle/>
          <a:p>
            <a:r>
              <a:rPr lang="en-US" dirty="0"/>
              <a:t>FEEDING STRATEGIES</a:t>
            </a:r>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quarter" idx="13"/>
          </p:nvPr>
        </p:nvSpPr>
        <p:spPr/>
        <p:txBody>
          <a:bodyPr>
            <a:normAutofit/>
          </a:bodyPr>
          <a:lstStyle/>
          <a:p>
            <a:r>
              <a:rPr lang="en-US" dirty="0"/>
              <a:t>What do they eat?</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a:xfrm>
            <a:off x="6756221" y="1135588"/>
            <a:ext cx="4707842" cy="1849304"/>
          </a:xfrm>
        </p:spPr>
        <p:txBody>
          <a:bodyPr>
            <a:normAutofit/>
          </a:bodyPr>
          <a:lstStyle/>
          <a:p>
            <a:pPr marL="0" indent="0">
              <a:buNone/>
            </a:pPr>
            <a:r>
              <a:rPr lang="en-US" sz="1800" dirty="0"/>
              <a:t>   </a:t>
            </a:r>
            <a:r>
              <a:rPr lang="en-US" sz="2300" dirty="0">
                <a:solidFill>
                  <a:schemeClr val="bg2"/>
                </a:solidFill>
              </a:rPr>
              <a:t>Diet includes </a:t>
            </a:r>
          </a:p>
          <a:p>
            <a:r>
              <a:rPr lang="en-US" sz="1800" dirty="0"/>
              <a:t>Fish</a:t>
            </a:r>
          </a:p>
          <a:p>
            <a:r>
              <a:rPr lang="en-US" sz="1800" dirty="0"/>
              <a:t>Cephalopods</a:t>
            </a:r>
          </a:p>
          <a:p>
            <a:r>
              <a:rPr lang="en-US" sz="1800" dirty="0"/>
              <a:t>Other vertebrates</a:t>
            </a:r>
          </a:p>
          <a:p>
            <a:r>
              <a:rPr lang="en-US" sz="1800" dirty="0"/>
              <a:t>Hard-shelled invertebrates</a:t>
            </a:r>
          </a:p>
          <a:p>
            <a:endParaRPr lang="en-US" dirty="0"/>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en-US" smtClean="0"/>
              <a:pPr/>
              <a:t>5</a:t>
            </a:fld>
            <a:endParaRPr lang="en-US" dirty="0"/>
          </a:p>
        </p:txBody>
      </p:sp>
    </p:spTree>
    <p:extLst>
      <p:ext uri="{BB962C8B-B14F-4D97-AF65-F5344CB8AC3E}">
        <p14:creationId xmlns:p14="http://schemas.microsoft.com/office/powerpoint/2010/main" val="4803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ea turtle swimming in the ocean&#10;&#10;Description automatically generated with low confidence">
            <a:extLst>
              <a:ext uri="{FF2B5EF4-FFF2-40B4-BE49-F238E27FC236}">
                <a16:creationId xmlns:a16="http://schemas.microsoft.com/office/drawing/2014/main" id="{F944D10D-EFAE-4747-B278-9C9E8A0B48B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9008" b="13964"/>
          <a:stretch/>
        </p:blipFill>
        <p:spPr>
          <a:xfrm>
            <a:off x="125730" y="114299"/>
            <a:ext cx="11932920" cy="6606541"/>
          </a:xfrm>
          <a:prstGeom prst="rect">
            <a:avLst/>
          </a:prstGeom>
        </p:spPr>
      </p:pic>
      <p:pic>
        <p:nvPicPr>
          <p:cNvPr id="7" name="Picture 6" descr="A picture containing rock, ground, outdoor, rocky&#10;&#10;Description automatically generated">
            <a:extLst>
              <a:ext uri="{FF2B5EF4-FFF2-40B4-BE49-F238E27FC236}">
                <a16:creationId xmlns:a16="http://schemas.microsoft.com/office/drawing/2014/main" id="{A85C766A-CD9F-466D-872B-3D09FAB120C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4300" y="114299"/>
            <a:ext cx="11925300" cy="6624321"/>
          </a:xfrm>
          <a:prstGeom prst="rect">
            <a:avLst/>
          </a:prstGeom>
        </p:spPr>
      </p:pic>
      <p:sp>
        <p:nvSpPr>
          <p:cNvPr id="10" name="TextBox 9">
            <a:extLst>
              <a:ext uri="{FF2B5EF4-FFF2-40B4-BE49-F238E27FC236}">
                <a16:creationId xmlns:a16="http://schemas.microsoft.com/office/drawing/2014/main" id="{26224D3F-FD2B-417F-84FD-83A73291E875}"/>
              </a:ext>
            </a:extLst>
          </p:cNvPr>
          <p:cNvSpPr txBox="1"/>
          <p:nvPr/>
        </p:nvSpPr>
        <p:spPr>
          <a:xfrm>
            <a:off x="114300" y="6738619"/>
            <a:ext cx="11925300" cy="230832"/>
          </a:xfrm>
          <a:prstGeom prst="rect">
            <a:avLst/>
          </a:prstGeom>
          <a:noFill/>
        </p:spPr>
        <p:txBody>
          <a:bodyPr wrap="square" rtlCol="0">
            <a:spAutoFit/>
          </a:bodyPr>
          <a:lstStyle/>
          <a:p>
            <a:r>
              <a:rPr lang="en-US" sz="900">
                <a:hlinkClick r:id="rId5" tooltip="http://snakesarelong.blogspot.com/2013/01/galapagos-racers.html"/>
              </a:rPr>
              <a:t>This Photo</a:t>
            </a:r>
            <a:r>
              <a:rPr lang="en-US" sz="900"/>
              <a:t> by Unknown Author is licensed under </a:t>
            </a:r>
            <a:r>
              <a:rPr lang="en-US" sz="900">
                <a:hlinkClick r:id="rId6" tooltip="https://creativecommons.org/licenses/by-nc-nd/3.0/"/>
              </a:rPr>
              <a:t>CC BY-NC-ND</a:t>
            </a:r>
            <a:endParaRPr lang="en-US" sz="900"/>
          </a:p>
        </p:txBody>
      </p:sp>
      <p:sp>
        <p:nvSpPr>
          <p:cNvPr id="9" name="Rectangle 8">
            <a:extLst>
              <a:ext uri="{FF2B5EF4-FFF2-40B4-BE49-F238E27FC236}">
                <a16:creationId xmlns:a16="http://schemas.microsoft.com/office/drawing/2014/main" id="{EB6C25A6-BD77-44A3-B15E-6334AE7D1E20}"/>
              </a:ext>
            </a:extLst>
          </p:cNvPr>
          <p:cNvSpPr/>
          <p:nvPr/>
        </p:nvSpPr>
        <p:spPr>
          <a:xfrm>
            <a:off x="91440" y="114298"/>
            <a:ext cx="11948160" cy="3343699"/>
          </a:xfrm>
          <a:prstGeom prst="rect">
            <a:avLst/>
          </a:prstGeom>
          <a:solidFill>
            <a:srgbClr val="304F78">
              <a:alpha val="69000"/>
            </a:srgb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841247" y="1093460"/>
            <a:ext cx="5655805" cy="782638"/>
          </a:xfrm>
        </p:spPr>
        <p:txBody>
          <a:bodyPr>
            <a:normAutofit fontScale="90000"/>
          </a:bodyPr>
          <a:lstStyle/>
          <a:p>
            <a:r>
              <a:rPr lang="en-US" dirty="0"/>
              <a:t>PREDATOR/PREY RELATIONSHIPS</a:t>
            </a:r>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quarter" idx="13"/>
          </p:nvPr>
        </p:nvSpPr>
        <p:spPr/>
        <p:txBody>
          <a:bodyPr>
            <a:normAutofit/>
          </a:bodyPr>
          <a:lstStyle/>
          <a:p>
            <a:r>
              <a:rPr lang="en-US" dirty="0"/>
              <a:t>How do they eat?</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a:xfrm>
            <a:off x="6756221" y="1135588"/>
            <a:ext cx="4707842" cy="1849304"/>
          </a:xfrm>
        </p:spPr>
        <p:txBody>
          <a:bodyPr>
            <a:normAutofit/>
          </a:bodyPr>
          <a:lstStyle/>
          <a:p>
            <a:pPr marL="0" indent="0">
              <a:buNone/>
            </a:pPr>
            <a:r>
              <a:rPr lang="en-US" sz="1800" dirty="0"/>
              <a:t>   </a:t>
            </a:r>
            <a:endParaRPr lang="en-US" dirty="0"/>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en-US" smtClean="0"/>
              <a:pPr/>
              <a:t>6</a:t>
            </a:fld>
            <a:endParaRPr lang="en-US" dirty="0"/>
          </a:p>
        </p:txBody>
      </p:sp>
      <p:graphicFrame>
        <p:nvGraphicFramePr>
          <p:cNvPr id="4" name="Table 10">
            <a:extLst>
              <a:ext uri="{FF2B5EF4-FFF2-40B4-BE49-F238E27FC236}">
                <a16:creationId xmlns:a16="http://schemas.microsoft.com/office/drawing/2014/main" id="{80C21660-F964-49E0-9A27-D62DB897C960}"/>
              </a:ext>
            </a:extLst>
          </p:cNvPr>
          <p:cNvGraphicFramePr>
            <a:graphicFrameLocks noGrp="1"/>
          </p:cNvGraphicFramePr>
          <p:nvPr>
            <p:extLst>
              <p:ext uri="{D42A27DB-BD31-4B8C-83A1-F6EECF244321}">
                <p14:modId xmlns:p14="http://schemas.microsoft.com/office/powerpoint/2010/main" val="2466811976"/>
              </p:ext>
            </p:extLst>
          </p:nvPr>
        </p:nvGraphicFramePr>
        <p:xfrm>
          <a:off x="5858392" y="1216295"/>
          <a:ext cx="4989484" cy="1432560"/>
        </p:xfrm>
        <a:graphic>
          <a:graphicData uri="http://schemas.openxmlformats.org/drawingml/2006/table">
            <a:tbl>
              <a:tblPr firstRow="1" bandRow="1">
                <a:tableStyleId>{284E427A-3D55-4303-BF80-6455036E1DE7}</a:tableStyleId>
              </a:tblPr>
              <a:tblGrid>
                <a:gridCol w="2494742">
                  <a:extLst>
                    <a:ext uri="{9D8B030D-6E8A-4147-A177-3AD203B41FA5}">
                      <a16:colId xmlns:a16="http://schemas.microsoft.com/office/drawing/2014/main" val="4201449280"/>
                    </a:ext>
                  </a:extLst>
                </a:gridCol>
                <a:gridCol w="2494742">
                  <a:extLst>
                    <a:ext uri="{9D8B030D-6E8A-4147-A177-3AD203B41FA5}">
                      <a16:colId xmlns:a16="http://schemas.microsoft.com/office/drawing/2014/main" val="4129498985"/>
                    </a:ext>
                  </a:extLst>
                </a:gridCol>
              </a:tblGrid>
              <a:tr h="370840">
                <a:tc>
                  <a:txBody>
                    <a:bodyPr/>
                    <a:lstStyle/>
                    <a:p>
                      <a:r>
                        <a:rPr lang="en-US" sz="2800" dirty="0"/>
                        <a:t>Predator</a:t>
                      </a:r>
                    </a:p>
                  </a:txBody>
                  <a:tcPr/>
                </a:tc>
                <a:tc>
                  <a:txBody>
                    <a:bodyPr/>
                    <a:lstStyle/>
                    <a:p>
                      <a:r>
                        <a:rPr lang="en-US" sz="2800" dirty="0">
                          <a:solidFill>
                            <a:schemeClr val="bg1"/>
                          </a:solidFill>
                        </a:rPr>
                        <a:t>Prey</a:t>
                      </a:r>
                    </a:p>
                  </a:txBody>
                  <a:tcPr/>
                </a:tc>
                <a:extLst>
                  <a:ext uri="{0D108BD9-81ED-4DB2-BD59-A6C34878D82A}">
                    <a16:rowId xmlns:a16="http://schemas.microsoft.com/office/drawing/2014/main" val="2309033809"/>
                  </a:ext>
                </a:extLst>
              </a:tr>
              <a:tr h="370840">
                <a:tc>
                  <a:txBody>
                    <a:bodyPr/>
                    <a:lstStyle/>
                    <a:p>
                      <a:r>
                        <a:rPr lang="en-US" dirty="0"/>
                        <a:t>Snakes </a:t>
                      </a:r>
                    </a:p>
                    <a:p>
                      <a:r>
                        <a:rPr lang="en-US" dirty="0"/>
                        <a:t>And many other reptiles and species.</a:t>
                      </a:r>
                    </a:p>
                  </a:txBody>
                  <a:tcPr/>
                </a:tc>
                <a:tc>
                  <a:txBody>
                    <a:bodyPr/>
                    <a:lstStyle/>
                    <a:p>
                      <a:r>
                        <a:rPr lang="en-US" dirty="0"/>
                        <a:t>The food previously stated on the slide before.</a:t>
                      </a:r>
                    </a:p>
                  </a:txBody>
                  <a:tcPr/>
                </a:tc>
                <a:extLst>
                  <a:ext uri="{0D108BD9-81ED-4DB2-BD59-A6C34878D82A}">
                    <a16:rowId xmlns:a16="http://schemas.microsoft.com/office/drawing/2014/main" val="3356825952"/>
                  </a:ext>
                </a:extLst>
              </a:tr>
            </a:tbl>
          </a:graphicData>
        </a:graphic>
      </p:graphicFrame>
    </p:spTree>
    <p:extLst>
      <p:ext uri="{BB962C8B-B14F-4D97-AF65-F5344CB8AC3E}">
        <p14:creationId xmlns:p14="http://schemas.microsoft.com/office/powerpoint/2010/main" val="101089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fish&#10;&#10;Description automatically generated with medium confidence">
            <a:extLst>
              <a:ext uri="{FF2B5EF4-FFF2-40B4-BE49-F238E27FC236}">
                <a16:creationId xmlns:a16="http://schemas.microsoft.com/office/drawing/2014/main" id="{E899F523-91D1-4CA7-B7CF-E7118868FDD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709" b="1182"/>
          <a:stretch/>
        </p:blipFill>
        <p:spPr>
          <a:xfrm flipH="1">
            <a:off x="127220" y="119270"/>
            <a:ext cx="11958763" cy="6599582"/>
          </a:xfrm>
          <a:prstGeom prst="rect">
            <a:avLst/>
          </a:prstGeom>
        </p:spPr>
      </p:pic>
      <p:sp>
        <p:nvSpPr>
          <p:cNvPr id="13" name="Rectangle 12">
            <a:extLst>
              <a:ext uri="{FF2B5EF4-FFF2-40B4-BE49-F238E27FC236}">
                <a16:creationId xmlns:a16="http://schemas.microsoft.com/office/drawing/2014/main" id="{5347B12C-D7E9-4D3C-98B7-2D149C141F2F}"/>
              </a:ext>
            </a:extLst>
          </p:cNvPr>
          <p:cNvSpPr/>
          <p:nvPr/>
        </p:nvSpPr>
        <p:spPr>
          <a:xfrm>
            <a:off x="121920" y="132080"/>
            <a:ext cx="7364730" cy="6593840"/>
          </a:xfrm>
          <a:prstGeom prst="rect">
            <a:avLst/>
          </a:prstGeom>
          <a:solidFill>
            <a:srgbClr val="304F78">
              <a:alpha val="69000"/>
            </a:srgb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a:xfrm>
            <a:off x="841247" y="1169256"/>
            <a:ext cx="5857936" cy="782638"/>
          </a:xfrm>
        </p:spPr>
        <p:txBody>
          <a:bodyPr>
            <a:normAutofit fontScale="90000"/>
          </a:bodyPr>
          <a:lstStyle/>
          <a:p>
            <a:r>
              <a:rPr lang="en-US" dirty="0"/>
              <a:t>SYMMETRY/ANATOMY</a:t>
            </a:r>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a:xfrm>
            <a:off x="841247" y="2242697"/>
            <a:ext cx="5288963" cy="2663410"/>
          </a:xfrm>
        </p:spPr>
        <p:txBody>
          <a:bodyPr/>
          <a:lstStyle/>
          <a:p>
            <a:pPr marL="0" indent="0">
              <a:buNone/>
            </a:pPr>
            <a:r>
              <a:rPr lang="en-US" sz="2300" dirty="0">
                <a:solidFill>
                  <a:schemeClr val="bg2"/>
                </a:solidFill>
              </a:rPr>
              <a:t>  most of the characteristics describe the similarity's between all marine reptiles.</a:t>
            </a:r>
            <a:endParaRPr lang="en-US" dirty="0"/>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7</a:t>
            </a:fld>
            <a:endParaRPr lang="en-US" dirty="0"/>
          </a:p>
        </p:txBody>
      </p:sp>
    </p:spTree>
    <p:extLst>
      <p:ext uri="{BB962C8B-B14F-4D97-AF65-F5344CB8AC3E}">
        <p14:creationId xmlns:p14="http://schemas.microsoft.com/office/powerpoint/2010/main" val="240069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FFBF84-B41C-4FA8-BD4A-97F6C064C36D}"/>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11DBE06A-2C8A-44FA-9318-4BF6A8C3FFB2}"/>
              </a:ext>
            </a:extLst>
          </p:cNvPr>
          <p:cNvSpPr>
            <a:spLocks noGrp="1"/>
          </p:cNvSpPr>
          <p:nvPr>
            <p:ph type="sldNum" sz="quarter" idx="10"/>
          </p:nvPr>
        </p:nvSpPr>
        <p:spPr/>
        <p:txBody>
          <a:bodyPr/>
          <a:lstStyle/>
          <a:p>
            <a:fld id="{D495E168-DA5E-4888-8D8A-92B118324C14}" type="slidenum">
              <a:rPr lang="en-US" smtClean="0"/>
              <a:pPr/>
              <a:t>8</a:t>
            </a:fld>
            <a:endParaRPr lang="en-US" dirty="0"/>
          </a:p>
        </p:txBody>
      </p:sp>
      <p:pic>
        <p:nvPicPr>
          <p:cNvPr id="38" name="Picture 37" descr="A picture containing blur&#10;&#10;Description automatically generated">
            <a:extLst>
              <a:ext uri="{FF2B5EF4-FFF2-40B4-BE49-F238E27FC236}">
                <a16:creationId xmlns:a16="http://schemas.microsoft.com/office/drawing/2014/main" id="{3C64E9EA-5457-4BE5-89F6-AA02253F545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7591" y="162788"/>
            <a:ext cx="11929729" cy="6532424"/>
          </a:xfrm>
          <a:prstGeom prst="rect">
            <a:avLst/>
          </a:prstGeom>
        </p:spPr>
      </p:pic>
      <p:pic>
        <p:nvPicPr>
          <p:cNvPr id="14" name="Picture 13" descr="Diagram&#10;&#10;Description automatically generated">
            <a:extLst>
              <a:ext uri="{FF2B5EF4-FFF2-40B4-BE49-F238E27FC236}">
                <a16:creationId xmlns:a16="http://schemas.microsoft.com/office/drawing/2014/main" id="{BDCEAD5A-C8CD-49F3-99BA-327293054DE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18754" y="162788"/>
            <a:ext cx="5137297" cy="32662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7" name="Picture 16">
            <a:extLst>
              <a:ext uri="{FF2B5EF4-FFF2-40B4-BE49-F238E27FC236}">
                <a16:creationId xmlns:a16="http://schemas.microsoft.com/office/drawing/2014/main" id="{A2FAC1BF-8F60-4823-976C-54B05F0F296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650666" y="314878"/>
            <a:ext cx="4885058" cy="35596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5" name="Picture 34" descr="Diagram&#10;&#10;Description automatically generated">
            <a:extLst>
              <a:ext uri="{FF2B5EF4-FFF2-40B4-BE49-F238E27FC236}">
                <a16:creationId xmlns:a16="http://schemas.microsoft.com/office/drawing/2014/main" id="{BBBCA07F-9169-49FE-9F56-F162FF3824B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296093" y="3429000"/>
            <a:ext cx="4854965" cy="32163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612177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reptile, lizard, outdoor, rock&#10;&#10;Description automatically generated">
            <a:extLst>
              <a:ext uri="{FF2B5EF4-FFF2-40B4-BE49-F238E27FC236}">
                <a16:creationId xmlns:a16="http://schemas.microsoft.com/office/drawing/2014/main" id="{6C3EC316-60B7-4B6A-8960-5784E3C9C77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3014" b="13428"/>
          <a:stretch/>
        </p:blipFill>
        <p:spPr>
          <a:xfrm>
            <a:off x="114300" y="114300"/>
            <a:ext cx="11957458" cy="6596744"/>
          </a:xfrm>
          <a:prstGeom prst="rect">
            <a:avLst/>
          </a:prstGeom>
        </p:spPr>
      </p:pic>
      <p:sp>
        <p:nvSpPr>
          <p:cNvPr id="10" name="Rectangle 9">
            <a:extLst>
              <a:ext uri="{FF2B5EF4-FFF2-40B4-BE49-F238E27FC236}">
                <a16:creationId xmlns:a16="http://schemas.microsoft.com/office/drawing/2014/main" id="{095BF53F-55C0-450B-98BA-9870E24A62FD}"/>
              </a:ext>
            </a:extLst>
          </p:cNvPr>
          <p:cNvSpPr/>
          <p:nvPr/>
        </p:nvSpPr>
        <p:spPr>
          <a:xfrm>
            <a:off x="121920" y="132080"/>
            <a:ext cx="11949838" cy="6593840"/>
          </a:xfrm>
          <a:prstGeom prst="rect">
            <a:avLst/>
          </a:prstGeom>
          <a:solidFill>
            <a:srgbClr val="304F78">
              <a:alpha val="69000"/>
            </a:srgbClr>
          </a:solidFill>
          <a:ln w="12700" cap="flat">
            <a:noFill/>
            <a:prstDash val="solid"/>
            <a:miter/>
          </a:ln>
        </p:spPr>
        <p:txBody>
          <a:bodyPr rtlCol="0" anchor="ctr"/>
          <a:lstStyle/>
          <a:p>
            <a:pPr algn="l"/>
            <a:endParaRPr lang="en-US" dirty="0"/>
          </a:p>
        </p:txBody>
      </p:sp>
      <p:sp>
        <p:nvSpPr>
          <p:cNvPr id="5" name="Title 4">
            <a:extLst>
              <a:ext uri="{FF2B5EF4-FFF2-40B4-BE49-F238E27FC236}">
                <a16:creationId xmlns:a16="http://schemas.microsoft.com/office/drawing/2014/main" id="{9324568C-56E6-4923-BD06-A73B18394849}"/>
              </a:ext>
            </a:extLst>
          </p:cNvPr>
          <p:cNvSpPr>
            <a:spLocks noGrp="1"/>
          </p:cNvSpPr>
          <p:nvPr>
            <p:ph type="title"/>
          </p:nvPr>
        </p:nvSpPr>
        <p:spPr>
          <a:xfrm>
            <a:off x="8261406" y="1505434"/>
            <a:ext cx="3092016" cy="1577904"/>
          </a:xfrm>
        </p:spPr>
        <p:txBody>
          <a:bodyPr>
            <a:normAutofit/>
          </a:bodyPr>
          <a:lstStyle/>
          <a:p>
            <a:r>
              <a:rPr lang="en-US" dirty="0"/>
              <a:t>Adaptations</a:t>
            </a:r>
          </a:p>
        </p:txBody>
      </p:sp>
      <p:sp>
        <p:nvSpPr>
          <p:cNvPr id="4" name="Text Placeholder 3">
            <a:extLst>
              <a:ext uri="{FF2B5EF4-FFF2-40B4-BE49-F238E27FC236}">
                <a16:creationId xmlns:a16="http://schemas.microsoft.com/office/drawing/2014/main" id="{0D25F46D-4480-4519-95A2-222F0385239E}"/>
              </a:ext>
            </a:extLst>
          </p:cNvPr>
          <p:cNvSpPr>
            <a:spLocks noGrp="1"/>
          </p:cNvSpPr>
          <p:nvPr>
            <p:ph type="body" sz="quarter" idx="16"/>
          </p:nvPr>
        </p:nvSpPr>
        <p:spPr>
          <a:xfrm>
            <a:off x="8683562" y="3359239"/>
            <a:ext cx="2850711" cy="2252574"/>
          </a:xfrm>
        </p:spPr>
        <p:txBody>
          <a:bodyPr/>
          <a:lstStyle/>
          <a:p>
            <a:r>
              <a:rPr lang="en-US" dirty="0"/>
              <a:t>The adaptations that most marine reptiles have in common that they have changed to survive.</a:t>
            </a:r>
          </a:p>
        </p:txBody>
      </p:sp>
      <p:sp>
        <p:nvSpPr>
          <p:cNvPr id="3" name="Footer Placeholder 2">
            <a:extLst>
              <a:ext uri="{FF2B5EF4-FFF2-40B4-BE49-F238E27FC236}">
                <a16:creationId xmlns:a16="http://schemas.microsoft.com/office/drawing/2014/main" id="{49631035-F5E3-46D5-B807-5F49C1F57AFA}"/>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1E8A5CE3-2115-4267-9A88-04013EE991C3}"/>
              </a:ext>
            </a:extLst>
          </p:cNvPr>
          <p:cNvSpPr>
            <a:spLocks noGrp="1"/>
          </p:cNvSpPr>
          <p:nvPr>
            <p:ph type="sldNum" sz="quarter" idx="10"/>
          </p:nvPr>
        </p:nvSpPr>
        <p:spPr/>
        <p:txBody>
          <a:bodyPr/>
          <a:lstStyle/>
          <a:p>
            <a:fld id="{D495E168-DA5E-4888-8D8A-92B118324C14}" type="slidenum">
              <a:rPr lang="en-US" smtClean="0"/>
              <a:pPr/>
              <a:t>9</a:t>
            </a:fld>
            <a:endParaRPr lang="en-US" dirty="0"/>
          </a:p>
        </p:txBody>
      </p:sp>
      <p:graphicFrame>
        <p:nvGraphicFramePr>
          <p:cNvPr id="9" name="Table 9">
            <a:extLst>
              <a:ext uri="{FF2B5EF4-FFF2-40B4-BE49-F238E27FC236}">
                <a16:creationId xmlns:a16="http://schemas.microsoft.com/office/drawing/2014/main" id="{0B395DC1-5DA7-45FE-A34C-F2C5104D9F01}"/>
              </a:ext>
            </a:extLst>
          </p:cNvPr>
          <p:cNvGraphicFramePr>
            <a:graphicFrameLocks noGrp="1"/>
          </p:cNvGraphicFramePr>
          <p:nvPr>
            <p:ph type="tbl" sz="quarter" idx="17"/>
            <p:extLst>
              <p:ext uri="{D42A27DB-BD31-4B8C-83A1-F6EECF244321}">
                <p14:modId xmlns:p14="http://schemas.microsoft.com/office/powerpoint/2010/main" val="1347616422"/>
              </p:ext>
            </p:extLst>
          </p:nvPr>
        </p:nvGraphicFramePr>
        <p:xfrm>
          <a:off x="911225" y="1504949"/>
          <a:ext cx="6561138" cy="3840480"/>
        </p:xfrm>
        <a:graphic>
          <a:graphicData uri="http://schemas.openxmlformats.org/drawingml/2006/table">
            <a:tbl>
              <a:tblPr firstRow="1" bandRow="1">
                <a:tableStyleId>{284E427A-3D55-4303-BF80-6455036E1DE7}</a:tableStyleId>
              </a:tblPr>
              <a:tblGrid>
                <a:gridCol w="2187046">
                  <a:extLst>
                    <a:ext uri="{9D8B030D-6E8A-4147-A177-3AD203B41FA5}">
                      <a16:colId xmlns:a16="http://schemas.microsoft.com/office/drawing/2014/main" val="3267983872"/>
                    </a:ext>
                  </a:extLst>
                </a:gridCol>
                <a:gridCol w="2203571">
                  <a:extLst>
                    <a:ext uri="{9D8B030D-6E8A-4147-A177-3AD203B41FA5}">
                      <a16:colId xmlns:a16="http://schemas.microsoft.com/office/drawing/2014/main" val="3535994386"/>
                    </a:ext>
                  </a:extLst>
                </a:gridCol>
                <a:gridCol w="2170521">
                  <a:extLst>
                    <a:ext uri="{9D8B030D-6E8A-4147-A177-3AD203B41FA5}">
                      <a16:colId xmlns:a16="http://schemas.microsoft.com/office/drawing/2014/main" val="1119358758"/>
                    </a:ext>
                  </a:extLst>
                </a:gridCol>
              </a:tblGrid>
              <a:tr h="1154872">
                <a:tc>
                  <a:txBody>
                    <a:bodyPr/>
                    <a:lstStyle/>
                    <a:p>
                      <a:r>
                        <a:rPr lang="en-US" sz="2000" dirty="0">
                          <a:solidFill>
                            <a:schemeClr val="bg1"/>
                          </a:solidFill>
                        </a:rPr>
                        <a:t>Adaptation 1</a:t>
                      </a:r>
                    </a:p>
                  </a:txBody>
                  <a:tcPr/>
                </a:tc>
                <a:tc>
                  <a:txBody>
                    <a:bodyPr/>
                    <a:lstStyle/>
                    <a:p>
                      <a:r>
                        <a:rPr lang="en-US" dirty="0"/>
                        <a:t>They have had to adapt to saltier environments.</a:t>
                      </a:r>
                    </a:p>
                  </a:txBody>
                  <a:tcPr/>
                </a:tc>
                <a:tc>
                  <a:txBody>
                    <a:bodyPr/>
                    <a:lstStyle/>
                    <a:p>
                      <a:r>
                        <a:rPr lang="en-US" dirty="0"/>
                        <a:t>Solution: salt glands, to excrete salt from their systems.</a:t>
                      </a:r>
                    </a:p>
                  </a:txBody>
                  <a:tcPr/>
                </a:tc>
                <a:extLst>
                  <a:ext uri="{0D108BD9-81ED-4DB2-BD59-A6C34878D82A}">
                    <a16:rowId xmlns:a16="http://schemas.microsoft.com/office/drawing/2014/main" val="3011293139"/>
                  </a:ext>
                </a:extLst>
              </a:tr>
              <a:tr h="1154872">
                <a:tc>
                  <a:txBody>
                    <a:bodyPr/>
                    <a:lstStyle/>
                    <a:p>
                      <a:r>
                        <a:rPr lang="en-US" sz="2000" b="1" dirty="0">
                          <a:solidFill>
                            <a:schemeClr val="bg1"/>
                          </a:solidFill>
                        </a:rPr>
                        <a:t>Adaptation 2</a:t>
                      </a:r>
                    </a:p>
                  </a:txBody>
                  <a:tcPr/>
                </a:tc>
                <a:tc>
                  <a:txBody>
                    <a:bodyPr/>
                    <a:lstStyle/>
                    <a:p>
                      <a:r>
                        <a:rPr lang="en-US" b="1" dirty="0">
                          <a:solidFill>
                            <a:schemeClr val="bg1"/>
                          </a:solidFill>
                        </a:rPr>
                        <a:t>They have had to adapt to being underwater for long times.</a:t>
                      </a:r>
                    </a:p>
                  </a:txBody>
                  <a:tcPr/>
                </a:tc>
                <a:tc>
                  <a:txBody>
                    <a:bodyPr/>
                    <a:lstStyle/>
                    <a:p>
                      <a:r>
                        <a:rPr lang="en-US" b="1" dirty="0">
                          <a:solidFill>
                            <a:schemeClr val="bg1"/>
                          </a:solidFill>
                        </a:rPr>
                        <a:t>Solution: have adapted by having a deeper lung capacity.</a:t>
                      </a:r>
                    </a:p>
                  </a:txBody>
                  <a:tcPr/>
                </a:tc>
                <a:extLst>
                  <a:ext uri="{0D108BD9-81ED-4DB2-BD59-A6C34878D82A}">
                    <a16:rowId xmlns:a16="http://schemas.microsoft.com/office/drawing/2014/main" val="2371925730"/>
                  </a:ext>
                </a:extLst>
              </a:tr>
              <a:tr h="1154872">
                <a:tc>
                  <a:txBody>
                    <a:bodyPr/>
                    <a:lstStyle/>
                    <a:p>
                      <a:r>
                        <a:rPr lang="en-US" sz="2000" b="1" dirty="0">
                          <a:solidFill>
                            <a:schemeClr val="bg1"/>
                          </a:solidFill>
                        </a:rPr>
                        <a:t>Adaptation 3</a:t>
                      </a:r>
                    </a:p>
                  </a:txBody>
                  <a:tcPr/>
                </a:tc>
                <a:tc>
                  <a:txBody>
                    <a:bodyPr/>
                    <a:lstStyle/>
                    <a:p>
                      <a:r>
                        <a:rPr lang="en-US" b="1" dirty="0">
                          <a:solidFill>
                            <a:schemeClr val="bg1"/>
                          </a:solidFill>
                        </a:rPr>
                        <a:t>The water is a higher density and viscosity than on land.</a:t>
                      </a:r>
                    </a:p>
                  </a:txBody>
                  <a:tcPr/>
                </a:tc>
                <a:tc>
                  <a:txBody>
                    <a:bodyPr/>
                    <a:lstStyle/>
                    <a:p>
                      <a:r>
                        <a:rPr lang="en-US" b="1" dirty="0">
                          <a:solidFill>
                            <a:schemeClr val="bg1"/>
                          </a:solidFill>
                        </a:rPr>
                        <a:t>Solution: They have had to adapt to the pressure, density, and viscosity of the water.</a:t>
                      </a:r>
                    </a:p>
                  </a:txBody>
                  <a:tcPr/>
                </a:tc>
                <a:extLst>
                  <a:ext uri="{0D108BD9-81ED-4DB2-BD59-A6C34878D82A}">
                    <a16:rowId xmlns:a16="http://schemas.microsoft.com/office/drawing/2014/main" val="1003064849"/>
                  </a:ext>
                </a:extLst>
              </a:tr>
            </a:tbl>
          </a:graphicData>
        </a:graphic>
      </p:graphicFrame>
    </p:spTree>
    <p:extLst>
      <p:ext uri="{BB962C8B-B14F-4D97-AF65-F5344CB8AC3E}">
        <p14:creationId xmlns:p14="http://schemas.microsoft.com/office/powerpoint/2010/main" val="2902992781"/>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6A71AF-4CF2-4B95-BFB6-5C27500258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3.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443</TotalTime>
  <Words>615</Words>
  <Application>Microsoft Office PowerPoint</Application>
  <PresentationFormat>Widescreen</PresentationFormat>
  <Paragraphs>106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Franklin Gothic Book</vt:lpstr>
      <vt:lpstr>Gill Sans MT</vt:lpstr>
      <vt:lpstr>Office Theme</vt:lpstr>
      <vt:lpstr>MARINE REPTILES</vt:lpstr>
      <vt:lpstr>ABOUT THIS PHYLUM</vt:lpstr>
      <vt:lpstr>HABITAT</vt:lpstr>
      <vt:lpstr>REPRODUCTION</vt:lpstr>
      <vt:lpstr>FEEDING STRATEGIES</vt:lpstr>
      <vt:lpstr>PREDATOR/PREY RELATIONSHIPS</vt:lpstr>
      <vt:lpstr>SYMMETRY/ANATOMY</vt:lpstr>
      <vt:lpstr>PowerPoint Presentation</vt:lpstr>
      <vt:lpstr>Adaptations</vt:lpstr>
      <vt:lpstr>Marine Iguana  </vt:lpstr>
      <vt:lpstr>Sea  Turtles </vt:lpstr>
      <vt:lpstr>Sea Snakes</vt:lpstr>
      <vt:lpstr>HUMAN IMPACTS</vt:lpstr>
      <vt:lpstr>VIDEO SLIDE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REPTILES</dc:title>
  <dc:creator>sydnee glugover</dc:creator>
  <cp:lastModifiedBy>Sonya Jarrett</cp:lastModifiedBy>
  <cp:revision>15</cp:revision>
  <dcterms:created xsi:type="dcterms:W3CDTF">2022-04-05T12:20:31Z</dcterms:created>
  <dcterms:modified xsi:type="dcterms:W3CDTF">2022-04-21T18:06:58Z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