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91" autoAdjust="0"/>
    <p:restoredTop sz="99849" autoAdjust="0"/>
  </p:normalViewPr>
  <p:slideViewPr>
    <p:cSldViewPr snapToGrid="0" snapToObjects="1">
      <p:cViewPr>
        <p:scale>
          <a:sx n="112" d="100"/>
          <a:sy n="112" d="100"/>
        </p:scale>
        <p:origin x="-1552" y="-1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2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1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4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9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D89E-3F17-BB41-A350-8424D659D0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6389-554D-A045-AC48-A2440272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-99520"/>
            <a:ext cx="5829300" cy="504943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latin typeface="Baskerville"/>
                <a:cs typeface="Baskerville"/>
              </a:rPr>
              <a:t>TTQ- </a:t>
            </a:r>
            <a:r>
              <a:rPr lang="en-US" sz="2000" b="1" u="sng" dirty="0" smtClean="0">
                <a:latin typeface="Baskerville"/>
                <a:cs typeface="Baskerville"/>
              </a:rPr>
              <a:t>Mitosis</a:t>
            </a:r>
            <a:r>
              <a:rPr lang="en-US" sz="2000" b="1" u="sng" dirty="0" smtClean="0">
                <a:latin typeface="Baskerville"/>
                <a:cs typeface="Baskerville"/>
              </a:rPr>
              <a:t>  </a:t>
            </a:r>
            <a:endParaRPr lang="en-US" sz="2000" b="1" u="sng" dirty="0">
              <a:latin typeface="Baskerville"/>
              <a:cs typeface="Baskerville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269" y="448236"/>
            <a:ext cx="5829300" cy="406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u="sng" dirty="0" smtClean="0">
                <a:latin typeface="Baskerville"/>
                <a:cs typeface="Baskerville"/>
              </a:rPr>
              <a:t>Match the </a:t>
            </a:r>
            <a:r>
              <a:rPr lang="en-US" sz="1400" b="1" u="sng" dirty="0">
                <a:latin typeface="Baskerville"/>
                <a:cs typeface="Baskerville"/>
              </a:rPr>
              <a:t>p</a:t>
            </a:r>
            <a:r>
              <a:rPr lang="en-US" sz="1400" b="1" u="sng" dirty="0" smtClean="0">
                <a:latin typeface="Baskerville"/>
                <a:cs typeface="Baskerville"/>
              </a:rPr>
              <a:t>hase to what is happening in the cell:  </a:t>
            </a:r>
            <a:endParaRPr lang="en-US" sz="1400" b="1" u="sng" dirty="0">
              <a:latin typeface="Baskerville"/>
              <a:cs typeface="Baskerville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1943"/>
              </p:ext>
            </p:extLst>
          </p:nvPr>
        </p:nvGraphicFramePr>
        <p:xfrm>
          <a:off x="24659" y="827930"/>
          <a:ext cx="6833341" cy="419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801"/>
                <a:gridCol w="1355931"/>
                <a:gridCol w="1449273"/>
                <a:gridCol w="1366668"/>
                <a:gridCol w="1366668"/>
              </a:tblGrid>
              <a:tr h="4198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Baskerville"/>
                          <a:cs typeface="Baskerville"/>
                        </a:rPr>
                        <a:t>Interphase</a:t>
                      </a:r>
                      <a:endParaRPr lang="en-US" sz="1200" dirty="0">
                        <a:latin typeface="Baskerville"/>
                        <a:cs typeface="Baskerville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Baskerville"/>
                          <a:cs typeface="Baskerville"/>
                        </a:rPr>
                        <a:t>Prophase </a:t>
                      </a:r>
                      <a:endParaRPr lang="en-US" sz="1200" dirty="0">
                        <a:latin typeface="Baskerville"/>
                        <a:cs typeface="Baskerville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Baskerville"/>
                          <a:cs typeface="Baskerville"/>
                        </a:rPr>
                        <a:t>Metaphase</a:t>
                      </a:r>
                      <a:endParaRPr lang="en-US" sz="1200" dirty="0">
                        <a:latin typeface="Baskerville"/>
                        <a:cs typeface="Baskerville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Baskerville"/>
                          <a:cs typeface="Baskerville"/>
                        </a:rPr>
                        <a:t>Anaphase</a:t>
                      </a:r>
                      <a:endParaRPr lang="en-US" sz="1200" dirty="0">
                        <a:latin typeface="Baskerville"/>
                        <a:cs typeface="Baskerville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Baskerville"/>
                          <a:cs typeface="Baskerville"/>
                        </a:rPr>
                        <a:t>Telophase</a:t>
                      </a:r>
                      <a:endParaRPr lang="en-US" sz="1200" dirty="0">
                        <a:latin typeface="Baskerville"/>
                        <a:cs typeface="Baskerville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4269" y="1262001"/>
            <a:ext cx="6833341" cy="160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100" dirty="0" smtClean="0">
                <a:latin typeface="Baskerville"/>
                <a:cs typeface="Baskerville"/>
              </a:rPr>
              <a:t>Chromosomes line up at the equator of the cell______________________________________________________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100" dirty="0" smtClean="0">
                <a:latin typeface="Baskerville"/>
                <a:cs typeface="Baskerville"/>
              </a:rPr>
              <a:t>Nuclear envelope is completely dissolved and DNA has coiled into visible  chromosomes_____________________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100" dirty="0" smtClean="0">
                <a:latin typeface="Baskerville"/>
                <a:cs typeface="Baskerville"/>
              </a:rPr>
              <a:t>Two new nuclei are re-formed around uncoiling chromosomes__________________________________________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100" dirty="0" smtClean="0">
                <a:latin typeface="Baskerville"/>
                <a:cs typeface="Baskerville"/>
              </a:rPr>
              <a:t>Chromosomes move to opposite poles of the cell_____________________________________________________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100" dirty="0" smtClean="0">
                <a:latin typeface="Baskerville"/>
                <a:cs typeface="Baskerville"/>
              </a:rPr>
              <a:t>The cell prepares to divide by becoming larger and duplicating its DNA__________________________________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sz="1100" dirty="0" smtClean="0">
              <a:latin typeface="Baskerville"/>
              <a:cs typeface="Baskervill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2780" y="12739"/>
            <a:ext cx="273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</a:t>
            </a:r>
            <a:r>
              <a:rPr lang="en-US" u="sng" dirty="0" smtClean="0"/>
              <a:t>				</a:t>
            </a:r>
          </a:p>
          <a:p>
            <a:r>
              <a:rPr lang="en-US" dirty="0" smtClean="0"/>
              <a:t>Per:</a:t>
            </a:r>
            <a:r>
              <a:rPr lang="en-US" u="sng" dirty="0" smtClean="0"/>
              <a:t>		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335048"/>
              </p:ext>
            </p:extLst>
          </p:nvPr>
        </p:nvGraphicFramePr>
        <p:xfrm>
          <a:off x="141510" y="2970208"/>
          <a:ext cx="66548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654800" imgH="3746500" progId="Word.Document.12">
                  <p:embed/>
                </p:oleObj>
              </mc:Choice>
              <mc:Fallback>
                <p:oleObj name="Document" r:id="rId3" imgW="6654800" imgH="374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10" y="2970208"/>
                        <a:ext cx="6654800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-11340" y="2625581"/>
            <a:ext cx="6318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Baskerville"/>
                <a:cs typeface="Baskerville"/>
              </a:rPr>
              <a:t>Complete the table by checking the correct column for each statement.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t="19543" b="-775"/>
          <a:stretch/>
        </p:blipFill>
        <p:spPr>
          <a:xfrm>
            <a:off x="198210" y="7166650"/>
            <a:ext cx="6435819" cy="193138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659" y="6565419"/>
            <a:ext cx="6938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latin typeface="Baskerville"/>
                <a:cs typeface="Baskerville"/>
              </a:rPr>
              <a:t>Identify the following phases of mitosis</a:t>
            </a:r>
            <a:r>
              <a:rPr lang="en-US" sz="1200" b="1" dirty="0">
                <a:latin typeface="Baskerville"/>
                <a:cs typeface="Baskerville"/>
              </a:rPr>
              <a:t> </a:t>
            </a:r>
            <a:r>
              <a:rPr lang="en-US" sz="1200" b="1" dirty="0" smtClean="0">
                <a:latin typeface="Baskerville"/>
                <a:cs typeface="Baskerville"/>
              </a:rPr>
              <a:t>use these terms: </a:t>
            </a:r>
            <a:r>
              <a:rPr lang="en-US" sz="1200" dirty="0" smtClean="0">
                <a:latin typeface="Baskerville"/>
                <a:cs typeface="Baskerville"/>
              </a:rPr>
              <a:t>telophase, metaphase, anaphase, prophase </a:t>
            </a:r>
          </a:p>
          <a:p>
            <a:r>
              <a:rPr lang="en-US" sz="1200" b="1" u="sng" dirty="0" smtClean="0">
                <a:latin typeface="Baskerville"/>
                <a:cs typeface="Baskerville"/>
              </a:rPr>
              <a:t>Then Label the diagram</a:t>
            </a:r>
            <a:r>
              <a:rPr lang="en-US" sz="1200" b="1" dirty="0" smtClean="0">
                <a:latin typeface="Baskerville"/>
                <a:cs typeface="Baskerville"/>
              </a:rPr>
              <a:t>: use these terms: </a:t>
            </a:r>
            <a:r>
              <a:rPr lang="en-US" sz="1200" dirty="0" smtClean="0">
                <a:latin typeface="Baskerville"/>
                <a:cs typeface="Baskerville"/>
              </a:rPr>
              <a:t>sister chromatids, centromere, spindle fibers, centrioles.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6085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-80396" y="9187530"/>
            <a:ext cx="69566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52" y="512427"/>
            <a:ext cx="4993421" cy="1369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61" y="84241"/>
            <a:ext cx="594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The </a:t>
            </a:r>
            <a:r>
              <a:rPr lang="en-US" sz="1400" dirty="0">
                <a:latin typeface="Baskerville"/>
                <a:cs typeface="Baskerville"/>
              </a:rPr>
              <a:t>following are not in the correct order.  Please answer the questions below. </a:t>
            </a:r>
            <a:r>
              <a:rPr lang="en-US" sz="1400" dirty="0" smtClean="0">
                <a:latin typeface="Baskerville"/>
                <a:cs typeface="Baskerville"/>
              </a:rPr>
              <a:t> 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883085"/>
            <a:ext cx="6876250" cy="312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smtClean="0"/>
              <a:t>1. Which </a:t>
            </a:r>
            <a:r>
              <a:rPr lang="en-US" sz="1200" dirty="0"/>
              <a:t>cell is in metaphase? </a:t>
            </a:r>
            <a:r>
              <a:rPr lang="en-US" sz="1200" dirty="0" smtClean="0"/>
              <a:t>______________________________________________________________</a:t>
            </a:r>
            <a:endParaRPr lang="en-US" sz="1200" dirty="0"/>
          </a:p>
          <a:p>
            <a:pPr lvl="0">
              <a:lnSpc>
                <a:spcPct val="150000"/>
              </a:lnSpc>
            </a:pPr>
            <a:r>
              <a:rPr lang="en-US" sz="1200" dirty="0" smtClean="0"/>
              <a:t>2. Cells </a:t>
            </a:r>
            <a:r>
              <a:rPr lang="en-US" sz="1200" dirty="0"/>
              <a:t>A and F show an early and late stage of the same phase of mitosis.  What phase </a:t>
            </a:r>
            <a:r>
              <a:rPr lang="en-US" sz="1200" dirty="0" smtClean="0"/>
              <a:t>is it</a:t>
            </a:r>
            <a:r>
              <a:rPr lang="en-US" sz="1200" dirty="0"/>
              <a:t>? </a:t>
            </a:r>
            <a:r>
              <a:rPr lang="en-US" sz="1200" dirty="0" smtClean="0"/>
              <a:t>____________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3. In </a:t>
            </a:r>
            <a:r>
              <a:rPr lang="en-US" sz="1200" dirty="0"/>
              <a:t>cell A, what is the function of the structure labeled X? </a:t>
            </a:r>
            <a:r>
              <a:rPr lang="en-US" sz="1200" dirty="0" smtClean="0"/>
              <a:t>________________________________________ </a:t>
            </a:r>
            <a:r>
              <a:rPr lang="en-US" sz="1200" dirty="0"/>
              <a:t>  </a:t>
            </a:r>
          </a:p>
          <a:p>
            <a:pPr lvl="0">
              <a:lnSpc>
                <a:spcPct val="150000"/>
              </a:lnSpc>
            </a:pPr>
            <a:r>
              <a:rPr lang="en-US" sz="1200" dirty="0" smtClean="0"/>
              <a:t>4. Which </a:t>
            </a:r>
            <a:r>
              <a:rPr lang="en-US" sz="1200" dirty="0"/>
              <a:t>cell is not in a phase of mitosis? </a:t>
            </a:r>
            <a:r>
              <a:rPr lang="en-US" sz="1200" dirty="0" smtClean="0"/>
              <a:t>______________________________________________________</a:t>
            </a:r>
            <a:endParaRPr lang="en-US" sz="1200" dirty="0"/>
          </a:p>
          <a:p>
            <a:pPr lvl="0">
              <a:lnSpc>
                <a:spcPct val="150000"/>
              </a:lnSpc>
            </a:pPr>
            <a:r>
              <a:rPr lang="en-US" sz="1200" dirty="0" smtClean="0"/>
              <a:t>5. What are the </a:t>
            </a:r>
            <a:r>
              <a:rPr lang="en-US" sz="1200" dirty="0"/>
              <a:t>two main changes </a:t>
            </a:r>
            <a:r>
              <a:rPr lang="en-US" sz="1200" dirty="0" smtClean="0"/>
              <a:t>that are </a:t>
            </a:r>
            <a:r>
              <a:rPr lang="en-US" sz="1200" dirty="0"/>
              <a:t>taking place in cell B? </a:t>
            </a:r>
            <a:r>
              <a:rPr lang="en-US" sz="1200" dirty="0" smtClean="0"/>
              <a:t>__________________________________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 </a:t>
            </a:r>
            <a:r>
              <a:rPr lang="en-US" sz="1200" dirty="0" smtClean="0"/>
              <a:t>_______________________________________________________________________________________</a:t>
            </a:r>
            <a:endParaRPr lang="en-US" sz="1200" dirty="0"/>
          </a:p>
          <a:p>
            <a:pPr lvl="0">
              <a:lnSpc>
                <a:spcPct val="150000"/>
              </a:lnSpc>
            </a:pPr>
            <a:r>
              <a:rPr lang="en-US" sz="1200" dirty="0" smtClean="0"/>
              <a:t>6. Sequence </a:t>
            </a:r>
            <a:r>
              <a:rPr lang="en-US" sz="1200" dirty="0"/>
              <a:t>the six diagrams in order from first to last. </a:t>
            </a:r>
            <a:endParaRPr lang="en-US" sz="1200" dirty="0"/>
          </a:p>
          <a:p>
            <a:pPr lvl="0">
              <a:lnSpc>
                <a:spcPct val="150000"/>
              </a:lnSpc>
            </a:pPr>
            <a:r>
              <a:rPr lang="en-US" sz="1200" dirty="0" smtClean="0"/>
              <a:t>	1.______    2._______   3._______   4._______   5._______   6._______  </a:t>
            </a:r>
            <a:endParaRPr lang="en-US" sz="1200" dirty="0"/>
          </a:p>
          <a:p>
            <a:pPr lvl="0">
              <a:lnSpc>
                <a:spcPct val="150000"/>
              </a:lnSpc>
            </a:pPr>
            <a:r>
              <a:rPr lang="en-US" sz="1200" dirty="0" smtClean="0"/>
              <a:t>7. What </a:t>
            </a:r>
            <a:r>
              <a:rPr lang="en-US" sz="1200" dirty="0"/>
              <a:t>is the end product of mitosis? </a:t>
            </a:r>
            <a:r>
              <a:rPr lang="en-US" sz="1200" dirty="0" smtClean="0"/>
              <a:t>________________________________________________________</a:t>
            </a:r>
            <a:endParaRPr lang="en-US" sz="1200" dirty="0"/>
          </a:p>
          <a:p>
            <a:pPr lvl="0">
              <a:lnSpc>
                <a:spcPct val="150000"/>
              </a:lnSpc>
            </a:pPr>
            <a:r>
              <a:rPr lang="en-US" sz="1200" dirty="0" smtClean="0"/>
              <a:t>8. Describe </a:t>
            </a:r>
            <a:r>
              <a:rPr lang="en-US" sz="1200" dirty="0"/>
              <a:t>the process of cytokinesis in animal cells. </a:t>
            </a:r>
            <a:r>
              <a:rPr lang="en-US" sz="1200" dirty="0" smtClean="0"/>
              <a:t>____________________________________________ ________________________________________________________________________________________</a:t>
            </a:r>
            <a:endParaRPr lang="en-US" sz="1200" dirty="0"/>
          </a:p>
        </p:txBody>
      </p:sp>
      <p:pic>
        <p:nvPicPr>
          <p:cNvPr id="4" name="Picture 3" descr="mitosisinaplantcell-121117153921-phpapp01-thumbnail-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2" t="30517" r="3762" b="39721"/>
          <a:stretch/>
        </p:blipFill>
        <p:spPr>
          <a:xfrm>
            <a:off x="192785" y="5391990"/>
            <a:ext cx="1304127" cy="1530852"/>
          </a:xfrm>
          <a:prstGeom prst="rect">
            <a:avLst/>
          </a:prstGeom>
        </p:spPr>
      </p:pic>
      <p:pic>
        <p:nvPicPr>
          <p:cNvPr id="31" name="Picture 30" descr="mitosisinaplantcell-121117153921-phpapp01-thumbnail-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1" t="29635" r="57984" b="38976"/>
          <a:stretch/>
        </p:blipFill>
        <p:spPr>
          <a:xfrm>
            <a:off x="192785" y="7266559"/>
            <a:ext cx="1258766" cy="161451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659" y="5054830"/>
            <a:ext cx="6938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latin typeface="Baskerville"/>
                <a:cs typeface="Baskerville"/>
              </a:rPr>
              <a:t>Identify the following phases of mitosis</a:t>
            </a:r>
            <a:endParaRPr lang="en-US" sz="1200" dirty="0">
              <a:latin typeface="Baskerville"/>
              <a:cs typeface="Baskervill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96912" y="6004330"/>
            <a:ext cx="21092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askerville"/>
                <a:cs typeface="Baskerville"/>
              </a:rPr>
              <a:t>9. </a:t>
            </a:r>
            <a:r>
              <a:rPr lang="en-US" sz="1200" u="sng" dirty="0" smtClean="0">
                <a:latin typeface="Baskerville"/>
                <a:cs typeface="Baskerville"/>
              </a:rPr>
              <a:t>				</a:t>
            </a:r>
            <a:endParaRPr lang="en-US" sz="1200" dirty="0">
              <a:latin typeface="Baskerville"/>
              <a:cs typeface="Baskerville"/>
            </a:endParaRPr>
          </a:p>
        </p:txBody>
      </p:sp>
      <p:pic>
        <p:nvPicPr>
          <p:cNvPr id="43" name="Picture 42" descr="mitosisinaplantcell-121117153921-phpapp01-thumbnail-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7" t="29979" r="22174" b="38976"/>
          <a:stretch/>
        </p:blipFill>
        <p:spPr>
          <a:xfrm>
            <a:off x="3606193" y="5391990"/>
            <a:ext cx="1224744" cy="159682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853615" y="6004330"/>
            <a:ext cx="21092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askerville"/>
                <a:cs typeface="Baskerville"/>
              </a:rPr>
              <a:t>10. </a:t>
            </a:r>
            <a:r>
              <a:rPr lang="en-US" sz="1200" u="sng" dirty="0" smtClean="0">
                <a:latin typeface="Baskerville"/>
                <a:cs typeface="Baskerville"/>
              </a:rPr>
              <a:t>				</a:t>
            </a:r>
            <a:endParaRPr lang="en-US" sz="1200" dirty="0">
              <a:latin typeface="Baskerville"/>
              <a:cs typeface="Baskerville"/>
            </a:endParaRPr>
          </a:p>
        </p:txBody>
      </p:sp>
      <p:pic>
        <p:nvPicPr>
          <p:cNvPr id="45" name="Picture 44" descr="mitosisinaplantcell-121117153921-phpapp01-thumbnail-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3" t="29979" r="40198" b="38976"/>
          <a:stretch/>
        </p:blipFill>
        <p:spPr>
          <a:xfrm>
            <a:off x="3606193" y="7266559"/>
            <a:ext cx="1247424" cy="159682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496912" y="8005091"/>
            <a:ext cx="21092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askerville"/>
                <a:cs typeface="Baskerville"/>
              </a:rPr>
              <a:t>11. </a:t>
            </a:r>
            <a:r>
              <a:rPr lang="en-US" sz="1200" u="sng" dirty="0" smtClean="0">
                <a:latin typeface="Baskerville"/>
                <a:cs typeface="Baskerville"/>
              </a:rPr>
              <a:t>				</a:t>
            </a:r>
            <a:endParaRPr lang="en-US" sz="1200" dirty="0">
              <a:latin typeface="Baskerville"/>
              <a:cs typeface="Baskervill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53617" y="8025570"/>
            <a:ext cx="21092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askerville"/>
                <a:cs typeface="Baskerville"/>
              </a:rPr>
              <a:t>12. </a:t>
            </a:r>
            <a:r>
              <a:rPr lang="en-US" sz="1200" u="sng" dirty="0" smtClean="0">
                <a:latin typeface="Baskerville"/>
                <a:cs typeface="Baskerville"/>
              </a:rPr>
              <a:t>				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73815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200</Words>
  <Application>Microsoft Macintosh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Microsoft Word Document</vt:lpstr>
      <vt:lpstr>TTQ- Mitosis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PSR- Scientific Process</dc:title>
  <dc:creator>Jenna White</dc:creator>
  <cp:lastModifiedBy>Jenna White</cp:lastModifiedBy>
  <cp:revision>40</cp:revision>
  <dcterms:created xsi:type="dcterms:W3CDTF">2017-05-03T14:48:05Z</dcterms:created>
  <dcterms:modified xsi:type="dcterms:W3CDTF">2017-11-05T21:05:36Z</dcterms:modified>
</cp:coreProperties>
</file>